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75"/>
  </p:notesMasterIdLst>
  <p:sldIdLst>
    <p:sldId id="256" r:id="rId2"/>
    <p:sldId id="333" r:id="rId3"/>
    <p:sldId id="341" r:id="rId4"/>
    <p:sldId id="257" r:id="rId5"/>
    <p:sldId id="258" r:id="rId6"/>
    <p:sldId id="259" r:id="rId7"/>
    <p:sldId id="260" r:id="rId8"/>
    <p:sldId id="334" r:id="rId9"/>
    <p:sldId id="261" r:id="rId10"/>
    <p:sldId id="342" r:id="rId11"/>
    <p:sldId id="262" r:id="rId12"/>
    <p:sldId id="263" r:id="rId13"/>
    <p:sldId id="264" r:id="rId14"/>
    <p:sldId id="265" r:id="rId15"/>
    <p:sldId id="266" r:id="rId16"/>
    <p:sldId id="335" r:id="rId17"/>
    <p:sldId id="336" r:id="rId18"/>
    <p:sldId id="268" r:id="rId19"/>
    <p:sldId id="269" r:id="rId20"/>
    <p:sldId id="270" r:id="rId21"/>
    <p:sldId id="271" r:id="rId22"/>
    <p:sldId id="272" r:id="rId23"/>
    <p:sldId id="273" r:id="rId24"/>
    <p:sldId id="343" r:id="rId25"/>
    <p:sldId id="337" r:id="rId26"/>
    <p:sldId id="274" r:id="rId27"/>
    <p:sldId id="275" r:id="rId28"/>
    <p:sldId id="276" r:id="rId29"/>
    <p:sldId id="277" r:id="rId30"/>
    <p:sldId id="278" r:id="rId31"/>
    <p:sldId id="279" r:id="rId32"/>
    <p:sldId id="344" r:id="rId33"/>
    <p:sldId id="280" r:id="rId34"/>
    <p:sldId id="338" r:id="rId35"/>
    <p:sldId id="281" r:id="rId36"/>
    <p:sldId id="282" r:id="rId37"/>
    <p:sldId id="284" r:id="rId38"/>
    <p:sldId id="286" r:id="rId39"/>
    <p:sldId id="283" r:id="rId40"/>
    <p:sldId id="285" r:id="rId41"/>
    <p:sldId id="287" r:id="rId42"/>
    <p:sldId id="345" r:id="rId43"/>
    <p:sldId id="339" r:id="rId44"/>
    <p:sldId id="296" r:id="rId45"/>
    <p:sldId id="297" r:id="rId46"/>
    <p:sldId id="299" r:id="rId47"/>
    <p:sldId id="298" r:id="rId48"/>
    <p:sldId id="300" r:id="rId49"/>
    <p:sldId id="301" r:id="rId50"/>
    <p:sldId id="302" r:id="rId51"/>
    <p:sldId id="305" r:id="rId52"/>
    <p:sldId id="307" r:id="rId53"/>
    <p:sldId id="308" r:id="rId54"/>
    <p:sldId id="309" r:id="rId55"/>
    <p:sldId id="310" r:id="rId56"/>
    <p:sldId id="311" r:id="rId57"/>
    <p:sldId id="304" r:id="rId58"/>
    <p:sldId id="346" r:id="rId59"/>
    <p:sldId id="312" r:id="rId60"/>
    <p:sldId id="313" r:id="rId61"/>
    <p:sldId id="314" r:id="rId62"/>
    <p:sldId id="315" r:id="rId63"/>
    <p:sldId id="340" r:id="rId64"/>
    <p:sldId id="317" r:id="rId65"/>
    <p:sldId id="316" r:id="rId66"/>
    <p:sldId id="347" r:id="rId67"/>
    <p:sldId id="318" r:id="rId68"/>
    <p:sldId id="319" r:id="rId69"/>
    <p:sldId id="320" r:id="rId70"/>
    <p:sldId id="321" r:id="rId71"/>
    <p:sldId id="322" r:id="rId72"/>
    <p:sldId id="323" r:id="rId73"/>
    <p:sldId id="324" r:id="rId7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69" autoAdjust="0"/>
  </p:normalViewPr>
  <p:slideViewPr>
    <p:cSldViewPr>
      <p:cViewPr varScale="1">
        <p:scale>
          <a:sx n="93" d="100"/>
          <a:sy n="93" d="100"/>
        </p:scale>
        <p:origin x="1162"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0C2EA-0786-4116-B517-EE77C7A3D940}" type="datetimeFigureOut">
              <a:rPr lang="en-US" smtClean="0"/>
              <a:t>11/28/2022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01DDA-79E1-450C-A5D6-D99C33F9ABE8}" type="slidenum">
              <a:rPr lang="en-US" smtClean="0"/>
              <a:t>‹#›</a:t>
            </a:fld>
            <a:endParaRPr lang="en-US"/>
          </a:p>
        </p:txBody>
      </p:sp>
    </p:spTree>
    <p:extLst>
      <p:ext uri="{BB962C8B-B14F-4D97-AF65-F5344CB8AC3E}">
        <p14:creationId xmlns:p14="http://schemas.microsoft.com/office/powerpoint/2010/main" val="339989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en-US" sz="4800" b="1"/>
              <a:t>Physics</a:t>
            </a:r>
            <a:r>
              <a:rPr lang="en-US" sz="4800" b="1" baseline="0"/>
              <a:t> Unit 5</a:t>
            </a:r>
            <a:endParaRPr lang="en-US" sz="4800" b="1"/>
          </a:p>
        </p:txBody>
      </p:sp>
      <p:sp>
        <p:nvSpPr>
          <p:cNvPr id="4" name="Slide Number Placeholder 3"/>
          <p:cNvSpPr>
            <a:spLocks noGrp="1"/>
          </p:cNvSpPr>
          <p:nvPr>
            <p:ph type="sldNum" sz="quarter" idx="10"/>
          </p:nvPr>
        </p:nvSpPr>
        <p:spPr/>
        <p:txBody>
          <a:bodyPr/>
          <a:lstStyle/>
          <a:p>
            <a:fld id="{10B01DDA-79E1-450C-A5D6-D99C33F9ABE8}" type="slidenum">
              <a:rPr lang="en-US" smtClean="0"/>
              <a:t>1</a:t>
            </a:fld>
            <a:endParaRPr lang="en-US"/>
          </a:p>
        </p:txBody>
      </p:sp>
    </p:spTree>
    <p:extLst>
      <p:ext uri="{BB962C8B-B14F-4D97-AF65-F5344CB8AC3E}">
        <p14:creationId xmlns:p14="http://schemas.microsoft.com/office/powerpoint/2010/main" val="3390384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horizontal</a:t>
            </a:r>
            <a:r>
              <a:rPr lang="en-US" baseline="0" dirty="0"/>
              <a:t> forces also, but they will cancel each other.</a:t>
            </a:r>
            <a:endParaRPr lang="en-US" dirty="0"/>
          </a:p>
        </p:txBody>
      </p:sp>
      <p:sp>
        <p:nvSpPr>
          <p:cNvPr id="4" name="Slide Number Placeholder 3"/>
          <p:cNvSpPr>
            <a:spLocks noGrp="1"/>
          </p:cNvSpPr>
          <p:nvPr>
            <p:ph type="sldNum" sz="quarter" idx="10"/>
          </p:nvPr>
        </p:nvSpPr>
        <p:spPr/>
        <p:txBody>
          <a:bodyPr/>
          <a:lstStyle/>
          <a:p>
            <a:fld id="{F48C092F-C0BB-49D4-A877-7F4DBD853F47}"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C092F-C0BB-49D4-A877-7F4DBD853F47}" type="slidenum">
              <a:rPr lang="en-US" smtClean="0"/>
              <a:pPr/>
              <a:t>19</a:t>
            </a:fld>
            <a:endParaRPr lang="en-US"/>
          </a:p>
        </p:txBody>
      </p:sp>
    </p:spTree>
    <p:extLst>
      <p:ext uri="{BB962C8B-B14F-4D97-AF65-F5344CB8AC3E}">
        <p14:creationId xmlns:p14="http://schemas.microsoft.com/office/powerpoint/2010/main" val="1808915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C092F-C0BB-49D4-A877-7F4DBD853F47}" type="slidenum">
              <a:rPr lang="en-US" smtClean="0"/>
              <a:pPr/>
              <a:t>20</a:t>
            </a:fld>
            <a:endParaRPr lang="en-US"/>
          </a:p>
        </p:txBody>
      </p:sp>
    </p:spTree>
    <p:extLst>
      <p:ext uri="{BB962C8B-B14F-4D97-AF65-F5344CB8AC3E}">
        <p14:creationId xmlns:p14="http://schemas.microsoft.com/office/powerpoint/2010/main" val="4236365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Add a picture</a:t>
            </a:r>
            <a:r>
              <a:rPr lang="en-US" baseline="0" dirty="0"/>
              <a:t> of Hoover Dam</a:t>
            </a:r>
            <a:endParaRPr lang="en-US" dirty="0"/>
          </a:p>
        </p:txBody>
      </p:sp>
      <p:sp>
        <p:nvSpPr>
          <p:cNvPr id="4" name="Slide Number Placeholder 3"/>
          <p:cNvSpPr>
            <a:spLocks noGrp="1"/>
          </p:cNvSpPr>
          <p:nvPr>
            <p:ph type="sldNum" sz="quarter" idx="10"/>
          </p:nvPr>
        </p:nvSpPr>
        <p:spPr/>
        <p:txBody>
          <a:bodyPr/>
          <a:lstStyle/>
          <a:p>
            <a:fld id="{F48C092F-C0BB-49D4-A877-7F4DBD853F47}"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1</m:t>
                          </m:r>
                        </m:sub>
                      </m:sSub>
                      <m:r>
                        <a:rPr lang="en-US" i="1" baseline="0" dirty="0" smtClean="0">
                          <a:latin typeface="Cambria Math"/>
                        </a:rPr>
                        <m:t>=1.013</m:t>
                      </m:r>
                      <m:r>
                        <a:rPr lang="en-US" b="0"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10</m:t>
                          </m:r>
                        </m:e>
                        <m:sup>
                          <m:r>
                            <a:rPr lang="en-US" b="0" i="1" baseline="0" dirty="0" smtClean="0">
                              <a:latin typeface="Cambria Math"/>
                            </a:rPr>
                            <m:t>5</m:t>
                          </m:r>
                        </m:sup>
                      </m:sSup>
                      <m:r>
                        <a:rPr lang="en-US" i="1" baseline="0" dirty="0" smtClean="0">
                          <a:latin typeface="Cambria Math"/>
                        </a:rPr>
                        <m:t> </m:t>
                      </m:r>
                      <m:r>
                        <a:rPr lang="en-US" i="1" baseline="0" dirty="0" smtClean="0">
                          <a:latin typeface="Cambria Math"/>
                        </a:rPr>
                        <m:t>𝑃𝑎</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h</m:t>
                      </m:r>
                      <m:r>
                        <a:rPr lang="en-US" i="1" baseline="0" dirty="0" smtClean="0">
                          <a:latin typeface="Cambria Math"/>
                        </a:rPr>
                        <m:t>=5.50 </m:t>
                      </m:r>
                      <m:r>
                        <a:rPr lang="en-US" i="1" baseline="0" dirty="0" smtClean="0">
                          <a:latin typeface="Cambria Math"/>
                        </a:rPr>
                        <m:t>𝑚</m:t>
                      </m:r>
                    </m:oMath>
                  </m:oMathPara>
                </a14:m>
                <a:endParaRPr lang="en-US" baseline="0" dirty="0"/>
              </a:p>
              <a:p>
                <a:pPr/>
                <a14:m>
                  <m:oMathPara xmlns:m="http://schemas.openxmlformats.org/officeDocument/2006/math">
                    <m:oMathParaPr>
                      <m:jc m:val="centerGroup"/>
                    </m:oMathParaPr>
                    <m:oMath xmlns:m="http://schemas.openxmlformats.org/officeDocument/2006/math">
                      <m:r>
                        <a:rPr lang="en-US" b="0" i="1" baseline="0" dirty="0" smtClean="0">
                          <a:latin typeface="Cambria Math"/>
                        </a:rPr>
                        <m:t>𝜌</m:t>
                      </m:r>
                      <m:r>
                        <a:rPr lang="en-US" i="1" baseline="0" dirty="0" smtClean="0">
                          <a:latin typeface="Cambria Math"/>
                        </a:rPr>
                        <m:t>=1000 </m:t>
                      </m:r>
                      <m:r>
                        <a:rPr lang="en-US" i="1" baseline="0" dirty="0" smtClean="0">
                          <a:latin typeface="Cambria Math"/>
                        </a:rPr>
                        <m:t>𝑘𝑔</m:t>
                      </m:r>
                      <m:r>
                        <a:rPr lang="en-US"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3</m:t>
                          </m:r>
                        </m:sup>
                      </m:sSup>
                    </m:oMath>
                  </m:oMathPara>
                </a14:m>
                <a:endParaRPr lang="en-US" baseline="0" dirty="0"/>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a:rPr>
                            <m:t>𝑃</m:t>
                          </m:r>
                        </m:e>
                        <m:sub>
                          <m:r>
                            <a:rPr lang="en-US" b="0" i="1" baseline="0" dirty="0" smtClean="0">
                              <a:latin typeface="Cambria Math"/>
                            </a:rPr>
                            <m:t>𝐴</m:t>
                          </m:r>
                        </m:sub>
                      </m:sSub>
                      <m:r>
                        <a:rPr lang="en-US" i="1" baseline="0"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1</m:t>
                          </m:r>
                        </m:sub>
                      </m:sSub>
                      <m:r>
                        <a:rPr lang="en-US" i="1" baseline="0" dirty="0" smtClean="0">
                          <a:latin typeface="Cambria Math"/>
                        </a:rPr>
                        <m:t>+</m:t>
                      </m:r>
                      <m:r>
                        <a:rPr lang="en-US" b="0" i="1" baseline="0" dirty="0" smtClean="0">
                          <a:latin typeface="Cambria Math"/>
                        </a:rPr>
                        <m:t>𝜌</m:t>
                      </m:r>
                      <m:r>
                        <a:rPr lang="en-US" i="1" baseline="0" dirty="0" err="1" smtClean="0">
                          <a:latin typeface="Cambria Math"/>
                        </a:rPr>
                        <m:t>𝑔h</m:t>
                      </m:r>
                      <m:r>
                        <a:rPr lang="en-US" i="1" baseline="0" dirty="0" smtClean="0">
                          <a:latin typeface="Cambria Math"/>
                        </a:rPr>
                        <m:t> </m:t>
                      </m:r>
                      <m:r>
                        <a:rPr lang="en-US" i="1" baseline="0" dirty="0" smtClean="0">
                          <a:latin typeface="Cambria Math"/>
                          <a:sym typeface="Wingdings" pitchFamily="2" charset="2"/>
                        </a:rPr>
                        <m:t> </m:t>
                      </m:r>
                      <m:r>
                        <a:rPr lang="en-US" i="1" baseline="0" dirty="0" smtClean="0">
                          <a:latin typeface="Cambria Math"/>
                        </a:rPr>
                        <m:t>1.013</m:t>
                      </m:r>
                      <m:r>
                        <a:rPr lang="en-US" b="0"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10</m:t>
                          </m:r>
                        </m:e>
                        <m:sup>
                          <m:r>
                            <a:rPr lang="en-US" b="0" i="1" baseline="0" dirty="0" smtClean="0">
                              <a:latin typeface="Cambria Math"/>
                            </a:rPr>
                            <m:t>5</m:t>
                          </m:r>
                        </m:sup>
                      </m:sSup>
                      <m:r>
                        <a:rPr lang="en-US" i="1" baseline="0" dirty="0" smtClean="0">
                          <a:latin typeface="Cambria Math"/>
                        </a:rPr>
                        <m:t> </m:t>
                      </m:r>
                      <m:r>
                        <a:rPr lang="en-US" i="1" baseline="0" dirty="0" smtClean="0">
                          <a:latin typeface="Cambria Math"/>
                        </a:rPr>
                        <m:t>𝑃𝑎</m:t>
                      </m:r>
                      <m:r>
                        <a:rPr lang="en-US" i="1" baseline="0" dirty="0" smtClean="0">
                          <a:latin typeface="Cambria Math"/>
                        </a:rPr>
                        <m:t>+</m:t>
                      </m:r>
                      <m:d>
                        <m:dPr>
                          <m:ctrlPr>
                            <a:rPr lang="en-US" i="1" baseline="0" dirty="0" smtClean="0">
                              <a:latin typeface="Cambria Math" panose="02040503050406030204" pitchFamily="18" charset="0"/>
                            </a:rPr>
                          </m:ctrlPr>
                        </m:dPr>
                        <m:e>
                          <m:r>
                            <a:rPr lang="en-US" i="1" baseline="0" dirty="0" smtClean="0">
                              <a:latin typeface="Cambria Math"/>
                            </a:rPr>
                            <m:t>1000</m:t>
                          </m:r>
                          <m:f>
                            <m:fPr>
                              <m:ctrlPr>
                                <a:rPr lang="en-US" i="1" baseline="0" dirty="0" smtClean="0">
                                  <a:latin typeface="Cambria Math" panose="02040503050406030204" pitchFamily="18" charset="0"/>
                                </a:rPr>
                              </m:ctrlPr>
                            </m:fPr>
                            <m:num>
                              <m:r>
                                <a:rPr lang="en-US" i="1" baseline="0" dirty="0" smtClean="0">
                                  <a:latin typeface="Cambria Math"/>
                                </a:rPr>
                                <m:t>𝑘𝑔</m:t>
                              </m:r>
                            </m:num>
                            <m:den>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3</m:t>
                                  </m:r>
                                </m:sup>
                              </m:sSup>
                            </m:den>
                          </m:f>
                        </m:e>
                      </m:d>
                      <m:d>
                        <m:dPr>
                          <m:ctrlPr>
                            <a:rPr lang="en-US" b="0" i="1" baseline="0" dirty="0" smtClean="0">
                              <a:latin typeface="Cambria Math" panose="02040503050406030204" pitchFamily="18" charset="0"/>
                            </a:rPr>
                          </m:ctrlPr>
                        </m:dPr>
                        <m:e>
                          <m:r>
                            <a:rPr lang="en-US" i="1" baseline="0" dirty="0" smtClean="0">
                              <a:latin typeface="Cambria Math"/>
                            </a:rPr>
                            <m:t>9.80</m:t>
                          </m:r>
                          <m:f>
                            <m:fPr>
                              <m:ctrlPr>
                                <a:rPr lang="en-US" i="1" baseline="0" dirty="0" smtClean="0">
                                  <a:latin typeface="Cambria Math" panose="02040503050406030204" pitchFamily="18" charset="0"/>
                                </a:rPr>
                              </m:ctrlPr>
                            </m:fPr>
                            <m:num>
                              <m:r>
                                <a:rPr lang="en-US" i="1" baseline="0" dirty="0" smtClean="0">
                                  <a:latin typeface="Cambria Math"/>
                                </a:rPr>
                                <m:t>𝑚</m:t>
                              </m:r>
                            </m:num>
                            <m:den>
                              <m:sSup>
                                <m:sSupPr>
                                  <m:ctrlPr>
                                    <a:rPr lang="en-US" b="0" i="1" baseline="0" dirty="0" smtClean="0">
                                      <a:latin typeface="Cambria Math" panose="02040503050406030204" pitchFamily="18" charset="0"/>
                                    </a:rPr>
                                  </m:ctrlPr>
                                </m:sSupPr>
                                <m:e>
                                  <m:r>
                                    <a:rPr lang="en-US" i="1" baseline="0" dirty="0" smtClean="0">
                                      <a:latin typeface="Cambria Math"/>
                                    </a:rPr>
                                    <m:t>𝑠</m:t>
                                  </m:r>
                                </m:e>
                                <m:sup>
                                  <m:r>
                                    <a:rPr lang="en-US" b="0" i="1" baseline="0" dirty="0" smtClean="0">
                                      <a:latin typeface="Cambria Math"/>
                                    </a:rPr>
                                    <m:t>2</m:t>
                                  </m:r>
                                </m:sup>
                              </m:sSup>
                            </m:den>
                          </m:f>
                        </m:e>
                      </m:d>
                      <m:d>
                        <m:dPr>
                          <m:ctrlPr>
                            <a:rPr lang="en-US" b="0" i="1" baseline="0" dirty="0" smtClean="0">
                              <a:latin typeface="Cambria Math" panose="02040503050406030204" pitchFamily="18" charset="0"/>
                            </a:rPr>
                          </m:ctrlPr>
                        </m:dPr>
                        <m:e>
                          <m:r>
                            <a:rPr lang="en-US" i="1" baseline="0" dirty="0" smtClean="0">
                              <a:latin typeface="Cambria Math"/>
                            </a:rPr>
                            <m:t>5.50 </m:t>
                          </m:r>
                          <m:r>
                            <a:rPr lang="en-US" i="1" baseline="0" dirty="0" smtClean="0">
                              <a:latin typeface="Cambria Math"/>
                            </a:rPr>
                            <m:t>𝑚</m:t>
                          </m:r>
                        </m:e>
                      </m:d>
                      <m:r>
                        <a:rPr lang="en-US" i="1" baseline="0" dirty="0" smtClean="0">
                          <a:latin typeface="Cambria Math"/>
                        </a:rPr>
                        <m:t>=1.55</m:t>
                      </m:r>
                      <m:r>
                        <a:rPr lang="en-US" b="0"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10</m:t>
                          </m:r>
                        </m:e>
                        <m:sup>
                          <m:r>
                            <a:rPr lang="en-US" b="0" i="1" baseline="0" dirty="0" smtClean="0">
                              <a:latin typeface="Cambria Math"/>
                            </a:rPr>
                            <m:t>5</m:t>
                          </m:r>
                        </m:sup>
                      </m:sSup>
                      <m:r>
                        <a:rPr lang="en-US" i="1" baseline="0" dirty="0" smtClean="0">
                          <a:latin typeface="Cambria Math"/>
                        </a:rPr>
                        <m:t> </m:t>
                      </m:r>
                      <m:r>
                        <a:rPr lang="en-US" i="1" baseline="0" dirty="0" smtClean="0">
                          <a:latin typeface="Cambria Math"/>
                        </a:rPr>
                        <m:t>𝑃𝑎</m:t>
                      </m:r>
                    </m:oMath>
                  </m:oMathPara>
                </a14:m>
                <a:endParaRPr lang="en-US" baseline="0" dirty="0"/>
              </a:p>
              <a:p>
                <a:endParaRPr lang="en-US" baseline="0" dirty="0"/>
              </a:p>
              <a:p>
                <a:r>
                  <a:rPr lang="en-US" baseline="0" dirty="0"/>
                  <a:t>The pressures are the same because the depth is the same.  It doesn’t matter that B has rock above it.</a:t>
                </a:r>
                <a:endParaRPr lang="en-US" dirty="0"/>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a:rPr>
                  <a:t>𝑃</a:t>
                </a:r>
                <a:r>
                  <a:rPr lang="en-US" b="0" i="0" dirty="0" smtClean="0">
                    <a:latin typeface="Cambria Math"/>
                  </a:rPr>
                  <a:t>_1</a:t>
                </a:r>
                <a:r>
                  <a:rPr lang="en-US" i="0" baseline="0" dirty="0" smtClean="0">
                    <a:latin typeface="Cambria Math"/>
                  </a:rPr>
                  <a:t>=1.013</a:t>
                </a:r>
                <a:r>
                  <a:rPr lang="en-US" b="0" i="0" baseline="0" dirty="0" smtClean="0">
                    <a:latin typeface="Cambria Math"/>
                  </a:rPr>
                  <a:t>×〖</a:t>
                </a:r>
                <a:r>
                  <a:rPr lang="en-US" i="0" baseline="0" dirty="0" smtClean="0">
                    <a:latin typeface="Cambria Math"/>
                  </a:rPr>
                  <a:t>10</a:t>
                </a:r>
                <a:r>
                  <a:rPr lang="en-US" b="0" i="0" baseline="0" dirty="0" smtClean="0">
                    <a:latin typeface="Cambria Math"/>
                  </a:rPr>
                  <a:t>〗^5 </a:t>
                </a:r>
                <a:r>
                  <a:rPr lang="en-US" i="0" baseline="0" dirty="0" smtClean="0">
                    <a:latin typeface="Cambria Math"/>
                  </a:rPr>
                  <a:t> 𝑃𝑎</a:t>
                </a:r>
                <a:endParaRPr lang="en-US" baseline="0" dirty="0" smtClean="0"/>
              </a:p>
              <a:p>
                <a:r>
                  <a:rPr lang="en-US" i="0" baseline="0" dirty="0" smtClean="0">
                    <a:latin typeface="Cambria Math"/>
                  </a:rPr>
                  <a:t>ℎ=5.50 𝑚</a:t>
                </a:r>
                <a:endParaRPr lang="en-US" baseline="0" dirty="0" smtClean="0"/>
              </a:p>
              <a:p>
                <a:r>
                  <a:rPr lang="en-US" b="0" i="0" baseline="0" dirty="0" smtClean="0">
                    <a:latin typeface="Cambria Math"/>
                  </a:rPr>
                  <a:t>𝜌</a:t>
                </a:r>
                <a:r>
                  <a:rPr lang="en-US" i="0" baseline="0" dirty="0" smtClean="0">
                    <a:latin typeface="Cambria Math"/>
                  </a:rPr>
                  <a:t>=1000 𝑘𝑔/𝑚</a:t>
                </a:r>
                <a:r>
                  <a:rPr lang="en-US" b="0" i="0" baseline="0" dirty="0" smtClean="0">
                    <a:latin typeface="Cambria Math"/>
                  </a:rPr>
                  <a:t>^3</a:t>
                </a:r>
                <a:endParaRPr lang="en-US" baseline="0" dirty="0" smtClean="0"/>
              </a:p>
              <a:p>
                <a:r>
                  <a:rPr lang="en-US" i="0" baseline="0" dirty="0" smtClean="0">
                    <a:latin typeface="Cambria Math"/>
                  </a:rPr>
                  <a:t>𝑃</a:t>
                </a:r>
                <a:r>
                  <a:rPr lang="en-US" b="0" i="0" baseline="0" dirty="0" smtClean="0">
                    <a:latin typeface="Cambria Math"/>
                  </a:rPr>
                  <a:t>_𝐴</a:t>
                </a:r>
                <a:r>
                  <a:rPr lang="en-US" i="0" baseline="0" dirty="0" smtClean="0">
                    <a:latin typeface="Cambria Math"/>
                  </a:rPr>
                  <a:t>=</a:t>
                </a:r>
                <a:r>
                  <a:rPr lang="en-US" i="0" dirty="0" smtClean="0">
                    <a:latin typeface="Cambria Math"/>
                  </a:rPr>
                  <a:t>𝑃</a:t>
                </a:r>
                <a:r>
                  <a:rPr lang="en-US" b="0" i="0" dirty="0" smtClean="0">
                    <a:latin typeface="Cambria Math"/>
                  </a:rPr>
                  <a:t>_1</a:t>
                </a:r>
                <a:r>
                  <a:rPr lang="en-US" i="0" baseline="0" dirty="0" smtClean="0">
                    <a:latin typeface="Cambria Math"/>
                  </a:rPr>
                  <a:t>+</a:t>
                </a:r>
                <a:r>
                  <a:rPr lang="en-US" b="0" i="0" baseline="0" dirty="0" smtClean="0">
                    <a:latin typeface="Cambria Math"/>
                  </a:rPr>
                  <a:t>𝜌</a:t>
                </a:r>
                <a:r>
                  <a:rPr lang="en-US" i="0" baseline="0" dirty="0" err="1" smtClean="0">
                    <a:latin typeface="Cambria Math"/>
                  </a:rPr>
                  <a:t>𝑔ℎ</a:t>
                </a:r>
                <a:r>
                  <a:rPr lang="en-US" i="0" baseline="0" dirty="0" smtClean="0">
                    <a:latin typeface="Cambria Math"/>
                  </a:rPr>
                  <a:t> </a:t>
                </a:r>
                <a:r>
                  <a:rPr lang="en-US" i="0" baseline="0" dirty="0" smtClean="0">
                    <a:latin typeface="Cambria Math"/>
                    <a:sym typeface="Wingdings" pitchFamily="2" charset="2"/>
                  </a:rPr>
                  <a:t> </a:t>
                </a:r>
                <a:r>
                  <a:rPr lang="en-US" i="0" baseline="0" dirty="0" smtClean="0">
                    <a:latin typeface="Cambria Math"/>
                  </a:rPr>
                  <a:t>1.013</a:t>
                </a:r>
                <a:r>
                  <a:rPr lang="en-US" b="0" i="0" baseline="0" dirty="0" smtClean="0">
                    <a:latin typeface="Cambria Math"/>
                  </a:rPr>
                  <a:t>×〖</a:t>
                </a:r>
                <a:r>
                  <a:rPr lang="en-US" i="0" baseline="0" dirty="0" smtClean="0">
                    <a:latin typeface="Cambria Math"/>
                  </a:rPr>
                  <a:t>10</a:t>
                </a:r>
                <a:r>
                  <a:rPr lang="en-US" b="0" i="0" baseline="0" dirty="0" smtClean="0">
                    <a:latin typeface="Cambria Math"/>
                  </a:rPr>
                  <a:t>〗^5 </a:t>
                </a:r>
                <a:r>
                  <a:rPr lang="en-US" i="0" baseline="0" dirty="0" smtClean="0">
                    <a:latin typeface="Cambria Math"/>
                  </a:rPr>
                  <a:t> 𝑃𝑎+(1000 𝑘𝑔/𝑚</a:t>
                </a:r>
                <a:r>
                  <a:rPr lang="en-US" b="0" i="0" baseline="0" dirty="0" smtClean="0">
                    <a:latin typeface="Cambria Math"/>
                  </a:rPr>
                  <a:t>^3 )(</a:t>
                </a:r>
                <a:r>
                  <a:rPr lang="en-US" i="0" baseline="0" dirty="0" smtClean="0">
                    <a:latin typeface="Cambria Math"/>
                  </a:rPr>
                  <a:t>9.80 𝑚/𝑠</a:t>
                </a:r>
                <a:r>
                  <a:rPr lang="en-US" b="0" i="0" baseline="0" dirty="0" smtClean="0">
                    <a:latin typeface="Cambria Math"/>
                  </a:rPr>
                  <a:t>^2 )(</a:t>
                </a:r>
                <a:r>
                  <a:rPr lang="en-US" i="0" baseline="0" dirty="0" smtClean="0">
                    <a:latin typeface="Cambria Math"/>
                  </a:rPr>
                  <a:t>5.50 𝑚)=1.55</a:t>
                </a:r>
                <a:r>
                  <a:rPr lang="en-US" b="0" i="0" baseline="0" dirty="0" smtClean="0">
                    <a:latin typeface="Cambria Math"/>
                  </a:rPr>
                  <a:t>×〖</a:t>
                </a:r>
                <a:r>
                  <a:rPr lang="en-US" i="0" baseline="0" dirty="0" smtClean="0">
                    <a:latin typeface="Cambria Math"/>
                  </a:rPr>
                  <a:t>10</a:t>
                </a:r>
                <a:r>
                  <a:rPr lang="en-US" b="0" i="0" baseline="0" dirty="0" smtClean="0">
                    <a:latin typeface="Cambria Math"/>
                  </a:rPr>
                  <a:t>〗^5 </a:t>
                </a:r>
                <a:r>
                  <a:rPr lang="en-US" i="0" baseline="0" dirty="0" smtClean="0">
                    <a:latin typeface="Cambria Math"/>
                  </a:rPr>
                  <a:t> 𝑃𝑎</a:t>
                </a:r>
                <a:endParaRPr lang="en-US" baseline="0" dirty="0" smtClean="0"/>
              </a:p>
              <a:p>
                <a:endParaRPr lang="en-US" baseline="0" dirty="0" smtClean="0"/>
              </a:p>
              <a:p>
                <a:r>
                  <a:rPr lang="en-US" baseline="0" dirty="0" smtClean="0"/>
                  <a:t>The pressures are the same because the depth is the same.  It doesn’t matter that B has rock above it.</a:t>
                </a:r>
                <a:endParaRPr lang="en-US" dirty="0"/>
              </a:p>
            </p:txBody>
          </p:sp>
        </mc:Fallback>
      </mc:AlternateContent>
      <p:sp>
        <p:nvSpPr>
          <p:cNvPr id="4" name="Slide Number Placeholder 3"/>
          <p:cNvSpPr>
            <a:spLocks noGrp="1"/>
          </p:cNvSpPr>
          <p:nvPr>
            <p:ph type="sldNum" sz="quarter" idx="10"/>
          </p:nvPr>
        </p:nvSpPr>
        <p:spPr/>
        <p:txBody>
          <a:bodyPr/>
          <a:lstStyle/>
          <a:p>
            <a:fld id="{F48C092F-C0BB-49D4-A877-7F4DBD853F47}"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fluid has no where to go. It flows in the container, but cannot go anywhere so the whole pressure increases.</a:t>
            </a:r>
          </a:p>
        </p:txBody>
      </p:sp>
      <p:sp>
        <p:nvSpPr>
          <p:cNvPr id="4" name="Slide Number Placeholder 3"/>
          <p:cNvSpPr>
            <a:spLocks noGrp="1"/>
          </p:cNvSpPr>
          <p:nvPr>
            <p:ph type="sldNum" sz="quarter" idx="10"/>
          </p:nvPr>
        </p:nvSpPr>
        <p:spPr/>
        <p:txBody>
          <a:bodyPr/>
          <a:lstStyle/>
          <a:p>
            <a:fld id="{10B01DDA-79E1-450C-A5D6-D99C33F9ABE8}" type="slidenum">
              <a:rPr lang="en-US" smtClean="0"/>
              <a:t>26</a:t>
            </a:fld>
            <a:endParaRPr lang="en-US"/>
          </a:p>
        </p:txBody>
      </p:sp>
    </p:spTree>
    <p:extLst>
      <p:ext uri="{BB962C8B-B14F-4D97-AF65-F5344CB8AC3E}">
        <p14:creationId xmlns:p14="http://schemas.microsoft.com/office/powerpoint/2010/main" val="95217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𝑃</m:t>
                      </m:r>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𝐹</m:t>
                          </m:r>
                        </m:num>
                        <m:den>
                          <m:r>
                            <a:rPr lang="en-US" i="1" dirty="0" smtClean="0">
                              <a:latin typeface="Cambria Math"/>
                            </a:rPr>
                            <m:t>𝐴</m:t>
                          </m:r>
                        </m:den>
                      </m:f>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𝐹</m:t>
                          </m:r>
                        </m:e>
                        <m:sub>
                          <m:r>
                            <a:rPr lang="en-US" b="0" i="1" dirty="0" smtClean="0">
                              <a:latin typeface="Cambria Math"/>
                            </a:rPr>
                            <m:t>𝑐𝑎𝑟</m:t>
                          </m:r>
                        </m:sub>
                      </m:sSub>
                      <m:r>
                        <a:rPr lang="en-US" i="1" baseline="0" dirty="0" smtClean="0">
                          <a:latin typeface="Cambria Math"/>
                        </a:rPr>
                        <m:t>=850</m:t>
                      </m:r>
                      <m:r>
                        <a:rPr lang="en-US" b="0" i="1" baseline="0" dirty="0" smtClean="0">
                          <a:latin typeface="Cambria Math"/>
                        </a:rPr>
                        <m:t> </m:t>
                      </m:r>
                      <m:r>
                        <a:rPr lang="en-US" i="1" baseline="0" dirty="0" smtClean="0">
                          <a:latin typeface="Cambria Math"/>
                        </a:rPr>
                        <m:t>𝑘𝑔</m:t>
                      </m:r>
                      <m:d>
                        <m:dPr>
                          <m:ctrlPr>
                            <a:rPr lang="en-US" i="1" baseline="0" dirty="0" smtClean="0">
                              <a:latin typeface="Cambria Math" panose="02040503050406030204" pitchFamily="18" charset="0"/>
                            </a:rPr>
                          </m:ctrlPr>
                        </m:dPr>
                        <m:e>
                          <m:r>
                            <a:rPr lang="en-US" i="1" baseline="0" dirty="0" smtClean="0">
                              <a:latin typeface="Cambria Math"/>
                            </a:rPr>
                            <m:t>9.8</m:t>
                          </m:r>
                          <m:f>
                            <m:fPr>
                              <m:ctrlPr>
                                <a:rPr lang="en-US" i="1" baseline="0" dirty="0" smtClean="0">
                                  <a:latin typeface="Cambria Math" panose="02040503050406030204" pitchFamily="18" charset="0"/>
                                </a:rPr>
                              </m:ctrlPr>
                            </m:fPr>
                            <m:num>
                              <m:r>
                                <a:rPr lang="en-US" i="1" baseline="0" dirty="0" smtClean="0">
                                  <a:latin typeface="Cambria Math"/>
                                </a:rPr>
                                <m:t>𝑚</m:t>
                              </m:r>
                            </m:num>
                            <m:den>
                              <m:sSup>
                                <m:sSupPr>
                                  <m:ctrlPr>
                                    <a:rPr lang="en-US" b="0" i="1" baseline="0" dirty="0" smtClean="0">
                                      <a:latin typeface="Cambria Math" panose="02040503050406030204" pitchFamily="18" charset="0"/>
                                    </a:rPr>
                                  </m:ctrlPr>
                                </m:sSupPr>
                                <m:e>
                                  <m:r>
                                    <a:rPr lang="en-US" i="1" baseline="0" dirty="0" smtClean="0">
                                      <a:latin typeface="Cambria Math"/>
                                    </a:rPr>
                                    <m:t>𝑠</m:t>
                                  </m:r>
                                </m:e>
                                <m:sup>
                                  <m:r>
                                    <a:rPr lang="en-US" b="0" i="1" baseline="0" dirty="0" smtClean="0">
                                      <a:latin typeface="Cambria Math"/>
                                    </a:rPr>
                                    <m:t>2</m:t>
                                  </m:r>
                                </m:sup>
                              </m:sSup>
                            </m:den>
                          </m:f>
                        </m:e>
                      </m:d>
                      <m:r>
                        <a:rPr lang="en-US" i="1" baseline="0" dirty="0" smtClean="0">
                          <a:latin typeface="Cambria Math"/>
                        </a:rPr>
                        <m:t>=8330 </m:t>
                      </m:r>
                      <m:r>
                        <a:rPr lang="en-US" i="1" baseline="0" dirty="0" smtClean="0">
                          <a:latin typeface="Cambria Math"/>
                        </a:rPr>
                        <m:t>𝑁</m:t>
                      </m:r>
                    </m:oMath>
                  </m:oMathPara>
                </a14:m>
                <a:endParaRPr lang="en-US" baseline="0" dirty="0"/>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a:rPr>
                            <m:t>𝐴</m:t>
                          </m:r>
                        </m:e>
                        <m:sub>
                          <m:r>
                            <a:rPr lang="en-US" b="0" i="1" baseline="0" dirty="0" smtClean="0">
                              <a:latin typeface="Cambria Math"/>
                            </a:rPr>
                            <m:t>𝑐𝑎𝑟</m:t>
                          </m:r>
                        </m:sub>
                      </m:sSub>
                      <m:r>
                        <a:rPr lang="en-US" i="1" baseline="0" dirty="0" smtClean="0">
                          <a:latin typeface="Cambria Math"/>
                        </a:rPr>
                        <m:t>=</m:t>
                      </m:r>
                      <m:r>
                        <a:rPr lang="el-GR" i="1" baseline="0" dirty="0" smtClean="0">
                          <a:latin typeface="Cambria Math"/>
                        </a:rPr>
                        <m:t>𝜋</m:t>
                      </m:r>
                      <m:sSup>
                        <m:sSupPr>
                          <m:ctrlPr>
                            <a:rPr lang="en-US" b="0" i="1" baseline="0" dirty="0" smtClean="0">
                              <a:latin typeface="Cambria Math" panose="02040503050406030204" pitchFamily="18" charset="0"/>
                            </a:rPr>
                          </m:ctrlPr>
                        </m:sSupPr>
                        <m:e>
                          <m:d>
                            <m:dPr>
                              <m:ctrlPr>
                                <a:rPr lang="en-US" i="1" baseline="0" dirty="0" smtClean="0">
                                  <a:latin typeface="Cambria Math" panose="02040503050406030204" pitchFamily="18" charset="0"/>
                                </a:rPr>
                              </m:ctrlPr>
                            </m:dPr>
                            <m:e>
                              <m:r>
                                <a:rPr lang="en-US" i="1" baseline="0" dirty="0" smtClean="0">
                                  <a:latin typeface="Cambria Math"/>
                                </a:rPr>
                                <m:t>0.150 </m:t>
                              </m:r>
                              <m:r>
                                <a:rPr lang="en-US" i="1" baseline="0" dirty="0" smtClean="0">
                                  <a:latin typeface="Cambria Math"/>
                                </a:rPr>
                                <m:t>𝑚</m:t>
                              </m:r>
                            </m:e>
                          </m:d>
                        </m:e>
                        <m:sup>
                          <m:r>
                            <a:rPr lang="en-US" b="0" i="1" baseline="0" dirty="0" smtClean="0">
                              <a:latin typeface="Cambria Math"/>
                            </a:rPr>
                            <m:t>2</m:t>
                          </m:r>
                        </m:sup>
                      </m:sSup>
                      <m:r>
                        <a:rPr lang="en-US" i="1" baseline="0" dirty="0" smtClean="0">
                          <a:latin typeface="Cambria Math"/>
                        </a:rPr>
                        <m:t>=0.0705858 </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oMath>
                  </m:oMathPara>
                </a14:m>
                <a:endParaRPr lang="en-US" baseline="0" dirty="0"/>
              </a:p>
              <a:p>
                <a:endParaRPr lang="en-US" baseline="0" dirty="0"/>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a:rPr>
                            <m:t>𝐹</m:t>
                          </m:r>
                        </m:e>
                        <m:sub>
                          <m:r>
                            <a:rPr lang="en-US" b="0" i="1" baseline="0" dirty="0" smtClean="0">
                              <a:latin typeface="Cambria Math"/>
                            </a:rPr>
                            <m:t>𝐴</m:t>
                          </m:r>
                        </m:sub>
                      </m:sSub>
                      <m:r>
                        <a:rPr lang="en-US" i="1" baseline="0" dirty="0" smtClean="0">
                          <a:latin typeface="Cambria Math"/>
                        </a:rPr>
                        <m:t>= ?</m:t>
                      </m:r>
                    </m:oMath>
                  </m:oMathPara>
                </a14:m>
                <a:endParaRPr lang="en-US" baseline="0" dirty="0"/>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a:rPr>
                            <m:t>𝐴</m:t>
                          </m:r>
                        </m:e>
                        <m:sub>
                          <m:r>
                            <a:rPr lang="en-US" b="0" i="1" baseline="0" dirty="0" smtClean="0">
                              <a:latin typeface="Cambria Math"/>
                            </a:rPr>
                            <m:t>𝐴</m:t>
                          </m:r>
                        </m:sub>
                      </m:sSub>
                      <m:r>
                        <a:rPr lang="en-US" i="1" baseline="0" dirty="0" smtClean="0">
                          <a:latin typeface="Cambria Math"/>
                        </a:rPr>
                        <m:t>=</m:t>
                      </m:r>
                      <m:r>
                        <a:rPr lang="el-GR" i="1" baseline="0" dirty="0" smtClean="0">
                          <a:latin typeface="Cambria Math"/>
                        </a:rPr>
                        <m:t>𝜋</m:t>
                      </m:r>
                      <m:sSup>
                        <m:sSupPr>
                          <m:ctrlPr>
                            <a:rPr lang="en-US" b="0" i="1" baseline="0" dirty="0" smtClean="0">
                              <a:latin typeface="Cambria Math" panose="02040503050406030204" pitchFamily="18" charset="0"/>
                            </a:rPr>
                          </m:ctrlPr>
                        </m:sSupPr>
                        <m:e>
                          <m:d>
                            <m:dPr>
                              <m:ctrlPr>
                                <a:rPr lang="en-US" i="1" baseline="0" dirty="0" smtClean="0">
                                  <a:latin typeface="Cambria Math" panose="02040503050406030204" pitchFamily="18" charset="0"/>
                                </a:rPr>
                              </m:ctrlPr>
                            </m:dPr>
                            <m:e>
                              <m:r>
                                <a:rPr lang="en-US" i="1" baseline="0" dirty="0" smtClean="0">
                                  <a:latin typeface="Cambria Math"/>
                                </a:rPr>
                                <m:t>0.0085</m:t>
                              </m:r>
                              <m:r>
                                <a:rPr lang="en-US" i="1" baseline="0" dirty="0" smtClean="0">
                                  <a:latin typeface="Cambria Math"/>
                                </a:rPr>
                                <m:t>𝑚</m:t>
                              </m:r>
                            </m:e>
                          </m:d>
                        </m:e>
                        <m:sup>
                          <m:r>
                            <a:rPr lang="en-US" b="0" i="1" baseline="0" dirty="0" smtClean="0">
                              <a:latin typeface="Cambria Math"/>
                            </a:rPr>
                            <m:t>2</m:t>
                          </m:r>
                        </m:sup>
                      </m:sSup>
                      <m:r>
                        <a:rPr lang="en-US" i="1" baseline="0" dirty="0" smtClean="0">
                          <a:latin typeface="Cambria Math"/>
                        </a:rPr>
                        <m:t>=0.00022698 </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oMath>
                  </m:oMathPara>
                </a14:m>
                <a:endParaRPr lang="en-US" baseline="0" dirty="0"/>
              </a:p>
              <a:p>
                <a:endParaRPr lang="en-US" baseline="0" dirty="0"/>
              </a:p>
              <a:p>
                <a:pPr/>
                <a14:m>
                  <m:oMathPara xmlns:m="http://schemas.openxmlformats.org/officeDocument/2006/math">
                    <m:oMathParaPr>
                      <m:jc m:val="centerGroup"/>
                    </m:oMathParaPr>
                    <m:oMath xmlns:m="http://schemas.openxmlformats.org/officeDocument/2006/math">
                      <m:f>
                        <m:fPr>
                          <m:ctrlPr>
                            <a:rPr lang="en-US" i="1" baseline="0" dirty="0" smtClean="0">
                              <a:latin typeface="Cambria Math" panose="02040503050406030204" pitchFamily="18" charset="0"/>
                            </a:rPr>
                          </m:ctrlPr>
                        </m:fPr>
                        <m:num>
                          <m:r>
                            <a:rPr lang="en-US" i="1" baseline="0" dirty="0" smtClean="0">
                              <a:latin typeface="Cambria Math"/>
                            </a:rPr>
                            <m:t>𝐹</m:t>
                          </m:r>
                        </m:num>
                        <m:den>
                          <m:r>
                            <a:rPr lang="en-US" i="1" baseline="0" dirty="0" smtClean="0">
                              <a:latin typeface="Cambria Math"/>
                            </a:rPr>
                            <m:t>𝐴</m:t>
                          </m:r>
                        </m:den>
                      </m:f>
                      <m:r>
                        <a:rPr lang="en-US" i="1" baseline="0" dirty="0" smtClean="0">
                          <a:latin typeface="Cambria Math"/>
                        </a:rPr>
                        <m:t>=</m:t>
                      </m:r>
                      <m:f>
                        <m:fPr>
                          <m:ctrlPr>
                            <a:rPr lang="en-US" i="1" baseline="0" dirty="0" smtClean="0">
                              <a:latin typeface="Cambria Math" panose="02040503050406030204" pitchFamily="18" charset="0"/>
                            </a:rPr>
                          </m:ctrlPr>
                        </m:fPr>
                        <m:num>
                          <m:r>
                            <a:rPr lang="en-US" i="1" baseline="0" dirty="0" smtClean="0">
                              <a:latin typeface="Cambria Math"/>
                            </a:rPr>
                            <m:t>𝐹</m:t>
                          </m:r>
                        </m:num>
                        <m:den>
                          <m:r>
                            <a:rPr lang="en-US" i="1" baseline="0" dirty="0" smtClean="0">
                              <a:latin typeface="Cambria Math"/>
                            </a:rPr>
                            <m:t>𝐴</m:t>
                          </m:r>
                        </m:den>
                      </m:f>
                    </m:oMath>
                  </m:oMathPara>
                </a14:m>
                <a:endParaRPr lang="en-US" baseline="0" dirty="0"/>
              </a:p>
              <a:p>
                <a:pPr/>
                <a14:m>
                  <m:oMathPara xmlns:m="http://schemas.openxmlformats.org/officeDocument/2006/math">
                    <m:oMathParaPr>
                      <m:jc m:val="centerGroup"/>
                    </m:oMathParaPr>
                    <m:oMath xmlns:m="http://schemas.openxmlformats.org/officeDocument/2006/math">
                      <m:f>
                        <m:fPr>
                          <m:ctrlPr>
                            <a:rPr lang="en-US" i="1" baseline="0" dirty="0" smtClean="0">
                              <a:latin typeface="Cambria Math" panose="02040503050406030204" pitchFamily="18" charset="0"/>
                            </a:rPr>
                          </m:ctrlPr>
                        </m:fPr>
                        <m:num>
                          <m:r>
                            <a:rPr lang="en-US" i="1" baseline="0" dirty="0" smtClean="0">
                              <a:latin typeface="Cambria Math"/>
                            </a:rPr>
                            <m:t>8330 </m:t>
                          </m:r>
                          <m:r>
                            <a:rPr lang="en-US" i="1" baseline="0" dirty="0" smtClean="0">
                              <a:latin typeface="Cambria Math"/>
                            </a:rPr>
                            <m:t>𝑁</m:t>
                          </m:r>
                        </m:num>
                        <m:den>
                          <m:r>
                            <a:rPr lang="en-US" i="1" baseline="0" dirty="0" smtClean="0">
                              <a:latin typeface="Cambria Math"/>
                            </a:rPr>
                            <m:t>0.0705858 </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den>
                      </m:f>
                      <m:r>
                        <a:rPr lang="en-US" i="1" baseline="0" dirty="0" smtClean="0">
                          <a:latin typeface="Cambria Math"/>
                        </a:rPr>
                        <m:t>=</m:t>
                      </m:r>
                      <m:f>
                        <m:fPr>
                          <m:ctrlPr>
                            <a:rPr lang="en-US" i="1" baseline="0" dirty="0" smtClean="0">
                              <a:latin typeface="Cambria Math" panose="02040503050406030204" pitchFamily="18" charset="0"/>
                            </a:rPr>
                          </m:ctrlPr>
                        </m:fPr>
                        <m:num>
                          <m:r>
                            <a:rPr lang="en-US" i="1" baseline="0" dirty="0" smtClean="0">
                              <a:latin typeface="Cambria Math"/>
                            </a:rPr>
                            <m:t>𝐹</m:t>
                          </m:r>
                        </m:num>
                        <m:den>
                          <m:r>
                            <a:rPr lang="en-US" i="1" baseline="0" dirty="0" smtClean="0">
                              <a:latin typeface="Cambria Math"/>
                            </a:rPr>
                            <m:t>0.00022698 </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den>
                      </m:f>
                    </m:oMath>
                  </m:oMathPara>
                </a14:m>
                <a:endParaRPr lang="en-US" i="1" baseline="0" dirty="0">
                  <a:latin typeface="Cambria Math"/>
                </a:endParaRPr>
              </a:p>
              <a:p>
                <a:pPr/>
                <a14:m>
                  <m:oMathPara xmlns:m="http://schemas.openxmlformats.org/officeDocument/2006/math">
                    <m:oMathParaPr>
                      <m:jc m:val="centerGroup"/>
                    </m:oMathParaPr>
                    <m:oMath xmlns:m="http://schemas.openxmlformats.org/officeDocument/2006/math">
                      <m:r>
                        <a:rPr lang="en-US" i="1" baseline="0" dirty="0" smtClean="0">
                          <a:latin typeface="Cambria Math"/>
                        </a:rPr>
                        <m:t>𝐹</m:t>
                      </m:r>
                      <m:r>
                        <a:rPr lang="en-US" i="1" baseline="0" dirty="0" smtClean="0">
                          <a:latin typeface="Cambria Math"/>
                        </a:rPr>
                        <m:t>=26.7 </m:t>
                      </m:r>
                      <m:r>
                        <a:rPr lang="en-US" i="1" baseline="0" dirty="0" smtClean="0">
                          <a:latin typeface="Cambria Math"/>
                        </a:rPr>
                        <m:t>𝑁</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a:rPr>
                  <a:t>𝑃=𝐹/𝐴</a:t>
                </a:r>
                <a:endParaRPr lang="en-US" dirty="0" smtClean="0"/>
              </a:p>
              <a:p>
                <a:r>
                  <a:rPr lang="en-US" i="0" dirty="0" smtClean="0">
                    <a:latin typeface="Cambria Math"/>
                  </a:rPr>
                  <a:t>𝐹</a:t>
                </a:r>
                <a:r>
                  <a:rPr lang="en-US" b="0" i="0" dirty="0" smtClean="0">
                    <a:latin typeface="Cambria Math"/>
                  </a:rPr>
                  <a:t>_𝑐𝑎𝑟</a:t>
                </a:r>
                <a:r>
                  <a:rPr lang="en-US" i="0" baseline="0" dirty="0" smtClean="0">
                    <a:latin typeface="Cambria Math"/>
                  </a:rPr>
                  <a:t>=850</a:t>
                </a:r>
                <a:r>
                  <a:rPr lang="en-US" b="0" i="0" baseline="0" dirty="0" smtClean="0">
                    <a:latin typeface="Cambria Math"/>
                  </a:rPr>
                  <a:t> </a:t>
                </a:r>
                <a:r>
                  <a:rPr lang="en-US" i="0" baseline="0" dirty="0" smtClean="0">
                    <a:latin typeface="Cambria Math"/>
                  </a:rPr>
                  <a:t>𝑘𝑔(9.8 𝑚/𝑠</a:t>
                </a:r>
                <a:r>
                  <a:rPr lang="en-US" b="0" i="0" baseline="0" dirty="0" smtClean="0">
                    <a:latin typeface="Cambria Math"/>
                  </a:rPr>
                  <a:t>^2 )</a:t>
                </a:r>
                <a:r>
                  <a:rPr lang="en-US" i="0" baseline="0" dirty="0" smtClean="0">
                    <a:latin typeface="Cambria Math"/>
                  </a:rPr>
                  <a:t>=8330 𝑁</a:t>
                </a:r>
                <a:endParaRPr lang="en-US" baseline="0" dirty="0" smtClean="0"/>
              </a:p>
              <a:p>
                <a:r>
                  <a:rPr lang="en-US" i="0" baseline="0" dirty="0" smtClean="0">
                    <a:latin typeface="Cambria Math"/>
                  </a:rPr>
                  <a:t>𝐴</a:t>
                </a:r>
                <a:r>
                  <a:rPr lang="en-US" b="0" i="0" baseline="0" dirty="0" smtClean="0">
                    <a:latin typeface="Cambria Math"/>
                  </a:rPr>
                  <a:t>_𝑐𝑎𝑟</a:t>
                </a:r>
                <a:r>
                  <a:rPr lang="en-US" i="0" baseline="0" dirty="0" smtClean="0">
                    <a:latin typeface="Cambria Math"/>
                  </a:rPr>
                  <a:t>=</a:t>
                </a:r>
                <a:r>
                  <a:rPr lang="el-GR" i="0" baseline="0" dirty="0" smtClean="0">
                    <a:latin typeface="Cambria Math"/>
                  </a:rPr>
                  <a:t>𝜋</a:t>
                </a:r>
                <a:r>
                  <a:rPr lang="en-US" i="0" baseline="0" dirty="0" smtClean="0">
                    <a:latin typeface="Cambria Math"/>
                  </a:rPr>
                  <a:t>(0.150 𝑚)</a:t>
                </a:r>
                <a:r>
                  <a:rPr lang="en-US" b="0" i="0" baseline="0" dirty="0" smtClean="0">
                    <a:latin typeface="Cambria Math"/>
                  </a:rPr>
                  <a:t>^2</a:t>
                </a:r>
                <a:r>
                  <a:rPr lang="en-US" i="0" baseline="0" dirty="0" smtClean="0">
                    <a:latin typeface="Cambria Math"/>
                  </a:rPr>
                  <a:t>=0.0705858 𝑚</a:t>
                </a:r>
                <a:r>
                  <a:rPr lang="en-US" b="0" i="0" baseline="0" dirty="0" smtClean="0">
                    <a:latin typeface="Cambria Math"/>
                  </a:rPr>
                  <a:t>^2</a:t>
                </a:r>
                <a:endParaRPr lang="en-US" baseline="0" dirty="0" smtClean="0"/>
              </a:p>
              <a:p>
                <a:endParaRPr lang="en-US" baseline="0" dirty="0" smtClean="0"/>
              </a:p>
              <a:p>
                <a:r>
                  <a:rPr lang="en-US" i="0" baseline="0" dirty="0" smtClean="0">
                    <a:latin typeface="Cambria Math"/>
                  </a:rPr>
                  <a:t>𝐹</a:t>
                </a:r>
                <a:r>
                  <a:rPr lang="en-US" b="0" i="0" baseline="0" dirty="0" smtClean="0">
                    <a:latin typeface="Cambria Math"/>
                  </a:rPr>
                  <a:t>_𝐴</a:t>
                </a:r>
                <a:r>
                  <a:rPr lang="en-US" i="0" baseline="0" dirty="0" smtClean="0">
                    <a:latin typeface="Cambria Math"/>
                  </a:rPr>
                  <a:t>= ?</a:t>
                </a:r>
                <a:endParaRPr lang="en-US" baseline="0" dirty="0" smtClean="0"/>
              </a:p>
              <a:p>
                <a:r>
                  <a:rPr lang="en-US" i="0" baseline="0" dirty="0" smtClean="0">
                    <a:latin typeface="Cambria Math"/>
                  </a:rPr>
                  <a:t>𝐴</a:t>
                </a:r>
                <a:r>
                  <a:rPr lang="en-US" b="0" i="0" baseline="0" dirty="0" smtClean="0">
                    <a:latin typeface="Cambria Math"/>
                  </a:rPr>
                  <a:t>_𝐴</a:t>
                </a:r>
                <a:r>
                  <a:rPr lang="en-US" i="0" baseline="0" dirty="0" smtClean="0">
                    <a:latin typeface="Cambria Math"/>
                  </a:rPr>
                  <a:t>=</a:t>
                </a:r>
                <a:r>
                  <a:rPr lang="el-GR" i="0" baseline="0" dirty="0" smtClean="0">
                    <a:latin typeface="Cambria Math"/>
                  </a:rPr>
                  <a:t>𝜋</a:t>
                </a:r>
                <a:r>
                  <a:rPr lang="en-US" i="0" baseline="0" dirty="0" smtClean="0">
                    <a:latin typeface="Cambria Math"/>
                  </a:rPr>
                  <a:t>(0.0085𝑚)</a:t>
                </a:r>
                <a:r>
                  <a:rPr lang="en-US" b="0" i="0" baseline="0" dirty="0" smtClean="0">
                    <a:latin typeface="Cambria Math"/>
                  </a:rPr>
                  <a:t>^2</a:t>
                </a:r>
                <a:r>
                  <a:rPr lang="en-US" i="0" baseline="0" dirty="0" smtClean="0">
                    <a:latin typeface="Cambria Math"/>
                  </a:rPr>
                  <a:t>=0.00022698 𝑚</a:t>
                </a:r>
                <a:r>
                  <a:rPr lang="en-US" b="0" i="0" baseline="0" dirty="0" smtClean="0">
                    <a:latin typeface="Cambria Math"/>
                  </a:rPr>
                  <a:t>^2</a:t>
                </a:r>
                <a:endParaRPr lang="en-US" baseline="0" dirty="0" smtClean="0"/>
              </a:p>
              <a:p>
                <a:endParaRPr lang="en-US" baseline="0" dirty="0" smtClean="0"/>
              </a:p>
              <a:p>
                <a:r>
                  <a:rPr lang="en-US" i="0" baseline="0" dirty="0" smtClean="0">
                    <a:latin typeface="Cambria Math"/>
                  </a:rPr>
                  <a:t>𝐹/𝐴=𝐹/𝐴</a:t>
                </a:r>
                <a:endParaRPr lang="en-US" baseline="0" dirty="0" smtClean="0"/>
              </a:p>
              <a:p>
                <a:r>
                  <a:rPr lang="en-US" i="0" baseline="0" dirty="0" smtClean="0">
                    <a:latin typeface="Cambria Math"/>
                  </a:rPr>
                  <a:t>(8330 𝑁)/(0.0705858 𝑚</a:t>
                </a:r>
                <a:r>
                  <a:rPr lang="en-US" b="0" i="0" baseline="0" dirty="0" smtClean="0">
                    <a:latin typeface="Cambria Math"/>
                  </a:rPr>
                  <a:t>^2 )</a:t>
                </a:r>
                <a:r>
                  <a:rPr lang="en-US" i="0" baseline="0" dirty="0" smtClean="0">
                    <a:latin typeface="Cambria Math"/>
                  </a:rPr>
                  <a:t>=𝐹/(0.00022698 𝑚</a:t>
                </a:r>
                <a:r>
                  <a:rPr lang="en-US" b="0" i="0" baseline="0" dirty="0" smtClean="0">
                    <a:latin typeface="Cambria Math"/>
                  </a:rPr>
                  <a:t>^2 )</a:t>
                </a:r>
                <a:endParaRPr lang="en-US" i="1" baseline="0" dirty="0" smtClean="0">
                  <a:latin typeface="Cambria Math"/>
                </a:endParaRPr>
              </a:p>
              <a:p>
                <a:r>
                  <a:rPr lang="en-US" i="0" baseline="0" dirty="0" smtClean="0">
                    <a:latin typeface="Cambria Math"/>
                  </a:rPr>
                  <a:t>𝐹=26.7 𝑁</a:t>
                </a:r>
                <a:endParaRPr lang="en-US" baseline="0" dirty="0"/>
              </a:p>
            </p:txBody>
          </p:sp>
        </mc:Fallback>
      </mc:AlternateContent>
      <p:sp>
        <p:nvSpPr>
          <p:cNvPr id="4" name="Slide Number Placeholder 3"/>
          <p:cNvSpPr>
            <a:spLocks noGrp="1"/>
          </p:cNvSpPr>
          <p:nvPr>
            <p:ph type="sldNum" sz="quarter" idx="10"/>
          </p:nvPr>
        </p:nvSpPr>
        <p:spPr/>
        <p:txBody>
          <a:bodyPr/>
          <a:lstStyle/>
          <a:p>
            <a:fld id="{F48C092F-C0BB-49D4-A877-7F4DBD853F47}"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C092F-C0BB-49D4-A877-7F4DBD853F47}" type="slidenum">
              <a:rPr lang="en-US" smtClean="0"/>
              <a:pPr/>
              <a:t>29</a:t>
            </a:fld>
            <a:endParaRPr lang="en-US"/>
          </a:p>
        </p:txBody>
      </p:sp>
    </p:spTree>
    <p:extLst>
      <p:ext uri="{BB962C8B-B14F-4D97-AF65-F5344CB8AC3E}">
        <p14:creationId xmlns:p14="http://schemas.microsoft.com/office/powerpoint/2010/main" val="1087264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a:t>
            </a:r>
            <a:r>
              <a:rPr lang="en-US" baseline="-25000" dirty="0"/>
              <a:t>2</a:t>
            </a:r>
            <a:r>
              <a:rPr lang="en-US" baseline="0" dirty="0"/>
              <a:t> = </a:t>
            </a:r>
            <a:r>
              <a:rPr lang="el-GR" baseline="0" dirty="0"/>
              <a:t>ρ</a:t>
            </a:r>
            <a:r>
              <a:rPr lang="en-US" baseline="0" dirty="0" err="1"/>
              <a:t>gh</a:t>
            </a:r>
            <a:endParaRPr lang="en-US" baseline="0" dirty="0"/>
          </a:p>
          <a:p>
            <a:r>
              <a:rPr lang="en-US" baseline="0" dirty="0"/>
              <a:t>P</a:t>
            </a:r>
            <a:r>
              <a:rPr lang="en-US" baseline="-25000" dirty="0"/>
              <a:t>2</a:t>
            </a:r>
            <a:r>
              <a:rPr lang="en-US" baseline="0" dirty="0"/>
              <a:t> = 13600 kg/m</a:t>
            </a:r>
            <a:r>
              <a:rPr lang="en-US" baseline="30000" dirty="0"/>
              <a:t>3</a:t>
            </a:r>
            <a:r>
              <a:rPr lang="en-US" baseline="0" dirty="0"/>
              <a:t> (9.80m/s</a:t>
            </a:r>
            <a:r>
              <a:rPr lang="en-US" baseline="30000" dirty="0"/>
              <a:t>2</a:t>
            </a:r>
            <a:r>
              <a:rPr lang="en-US" baseline="0" dirty="0"/>
              <a: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a:t>
            </a:r>
            <a:r>
              <a:rPr lang="en-US" baseline="-25000" dirty="0"/>
              <a:t>2</a:t>
            </a:r>
            <a:r>
              <a:rPr lang="en-US" baseline="0" dirty="0"/>
              <a:t> = 1.33x10</a:t>
            </a:r>
            <a:r>
              <a:rPr lang="en-US" baseline="30000" dirty="0"/>
              <a:t>5</a:t>
            </a:r>
            <a:r>
              <a:rPr lang="en-US" baseline="0" dirty="0"/>
              <a:t> Pa/m 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1 </a:t>
            </a:r>
            <a:r>
              <a:rPr lang="en-US" baseline="0" dirty="0" err="1"/>
              <a:t>atm</a:t>
            </a:r>
            <a:r>
              <a:rPr lang="en-US" baseline="0" dirty="0"/>
              <a:t> is 760 mm if we make P</a:t>
            </a:r>
            <a:r>
              <a:rPr lang="en-US" baseline="-25000" dirty="0"/>
              <a:t>2</a:t>
            </a:r>
            <a:r>
              <a:rPr lang="en-US" baseline="0" dirty="0"/>
              <a:t> = 1.013x10</a:t>
            </a:r>
            <a:r>
              <a:rPr lang="en-US" baseline="30000" dirty="0"/>
              <a:t>5</a:t>
            </a:r>
            <a:r>
              <a:rPr lang="en-US" baseline="0" dirty="0"/>
              <a:t> Pa</a:t>
            </a:r>
            <a:endParaRPr lang="en-US" dirty="0"/>
          </a:p>
          <a:p>
            <a:endParaRPr lang="en-US" dirty="0"/>
          </a:p>
          <a:p>
            <a:r>
              <a:rPr lang="en-US" dirty="0"/>
              <a:t>Changes in weather are often</a:t>
            </a:r>
            <a:r>
              <a:rPr lang="en-US" baseline="0" dirty="0"/>
              <a:t> due to change in air pressure.  Low pressure = bad weather; high pressure = sunny weather</a:t>
            </a:r>
            <a:endParaRPr lang="en-US" dirty="0"/>
          </a:p>
        </p:txBody>
      </p:sp>
      <p:sp>
        <p:nvSpPr>
          <p:cNvPr id="4" name="Slide Number Placeholder 3"/>
          <p:cNvSpPr>
            <a:spLocks noGrp="1"/>
          </p:cNvSpPr>
          <p:nvPr>
            <p:ph type="sldNum" sz="quarter" idx="10"/>
          </p:nvPr>
        </p:nvSpPr>
        <p:spPr/>
        <p:txBody>
          <a:bodyPr/>
          <a:lstStyle/>
          <a:p>
            <a:fld id="{F48C092F-C0BB-49D4-A877-7F4DBD853F47}"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C092F-C0BB-49D4-A877-7F4DBD853F47}" type="slidenum">
              <a:rPr lang="en-US" smtClean="0"/>
              <a:pPr/>
              <a:t>33</a:t>
            </a:fld>
            <a:endParaRPr lang="en-US"/>
          </a:p>
        </p:txBody>
      </p:sp>
    </p:spTree>
    <p:extLst>
      <p:ext uri="{BB962C8B-B14F-4D97-AF65-F5344CB8AC3E}">
        <p14:creationId xmlns:p14="http://schemas.microsoft.com/office/powerpoint/2010/main" val="149644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sz="1200" b="0" i="1" kern="1200" smtClean="0">
                          <a:solidFill>
                            <a:schemeClr val="tx1"/>
                          </a:solidFill>
                          <a:effectLst/>
                          <a:latin typeface="Cambria Math"/>
                          <a:ea typeface="+mn-ea"/>
                          <a:cs typeface="+mn-cs"/>
                        </a:rPr>
                        <m:t>𝜌</m:t>
                      </m:r>
                      <m:r>
                        <a:rPr lang="en-US" sz="1200" b="0" i="1" kern="1200" smtClean="0">
                          <a:solidFill>
                            <a:schemeClr val="tx1"/>
                          </a:solidFill>
                          <a:effectLst/>
                          <a:latin typeface="Cambria Math"/>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𝑚</m:t>
                          </m:r>
                        </m:num>
                        <m:den>
                          <m:r>
                            <a:rPr lang="en-US" sz="1200" b="0" i="1" kern="1200">
                              <a:solidFill>
                                <a:schemeClr val="tx1"/>
                              </a:solidFill>
                              <a:effectLst/>
                              <a:latin typeface="Cambria Math"/>
                              <a:ea typeface="+mn-ea"/>
                              <a:cs typeface="+mn-cs"/>
                            </a:rPr>
                            <m:t>𝑉</m:t>
                          </m:r>
                        </m:den>
                      </m:f>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𝜌</m:t>
                      </m:r>
                      <m:r>
                        <a:rPr lang="en-US" sz="1200" b="0" i="1" kern="1200">
                          <a:solidFill>
                            <a:schemeClr val="tx1"/>
                          </a:solidFill>
                          <a:effectLst/>
                          <a:latin typeface="Cambria Math"/>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1.25 </m:t>
                          </m:r>
                          <m:r>
                            <a:rPr lang="en-US" sz="1200" b="0" i="1" kern="1200">
                              <a:solidFill>
                                <a:schemeClr val="tx1"/>
                              </a:solidFill>
                              <a:effectLst/>
                              <a:latin typeface="Cambria Math"/>
                              <a:ea typeface="+mn-ea"/>
                              <a:cs typeface="+mn-cs"/>
                            </a:rPr>
                            <m:t>𝑘𝑔</m:t>
                          </m:r>
                        </m:num>
                        <m:den>
                          <m:r>
                            <a:rPr lang="en-US" sz="1200" b="0" i="1" kern="1200">
                              <a:solidFill>
                                <a:schemeClr val="tx1"/>
                              </a:solidFill>
                              <a:effectLst/>
                              <a:latin typeface="Cambria Math"/>
                              <a:ea typeface="+mn-ea"/>
                              <a:cs typeface="+mn-cs"/>
                            </a:rPr>
                            <m:t>1.60×1</m:t>
                          </m:r>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0</m:t>
                              </m:r>
                            </m:e>
                            <m:sup>
                              <m:r>
                                <a:rPr lang="en-US" sz="1200" b="0" i="1" kern="1200">
                                  <a:solidFill>
                                    <a:schemeClr val="tx1"/>
                                  </a:solidFill>
                                  <a:effectLst/>
                                  <a:latin typeface="Cambria Math"/>
                                  <a:ea typeface="+mn-ea"/>
                                  <a:cs typeface="+mn-cs"/>
                                </a:rPr>
                                <m:t>−4</m:t>
                              </m:r>
                            </m:sup>
                          </m:sSup>
                          <m:r>
                            <a:rPr lang="en-US" sz="1200" b="0" i="1" kern="1200">
                              <a:solidFill>
                                <a:schemeClr val="tx1"/>
                              </a:solidFill>
                              <a:effectLst/>
                              <a:latin typeface="Cambria Math"/>
                              <a:ea typeface="+mn-ea"/>
                              <a:cs typeface="+mn-cs"/>
                            </a:rPr>
                            <m:t> </m:t>
                          </m:r>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𝑚</m:t>
                              </m:r>
                            </m:e>
                            <m:sup>
                              <m:r>
                                <a:rPr lang="en-US" sz="1200" b="0" i="1" kern="1200">
                                  <a:solidFill>
                                    <a:schemeClr val="tx1"/>
                                  </a:solidFill>
                                  <a:effectLst/>
                                  <a:latin typeface="Cambria Math"/>
                                  <a:ea typeface="+mn-ea"/>
                                  <a:cs typeface="+mn-cs"/>
                                </a:rPr>
                                <m:t>3</m:t>
                              </m:r>
                            </m:sup>
                          </m:sSup>
                        </m:den>
                      </m:f>
                      <m:r>
                        <a:rPr lang="en-US" sz="1200" b="0" i="1" kern="1200">
                          <a:solidFill>
                            <a:schemeClr val="tx1"/>
                          </a:solidFill>
                          <a:effectLst/>
                          <a:latin typeface="Cambria Math"/>
                          <a:ea typeface="+mn-ea"/>
                          <a:cs typeface="+mn-cs"/>
                        </a:rPr>
                        <m:t>=7.81×1</m:t>
                      </m:r>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0</m:t>
                          </m:r>
                        </m:e>
                        <m:sup>
                          <m:r>
                            <a:rPr lang="en-US" sz="1200" b="0" i="1" kern="1200">
                              <a:solidFill>
                                <a:schemeClr val="tx1"/>
                              </a:solidFill>
                              <a:effectLst/>
                              <a:latin typeface="Cambria Math"/>
                              <a:ea typeface="+mn-ea"/>
                              <a:cs typeface="+mn-cs"/>
                            </a:rPr>
                            <m:t>3</m:t>
                          </m:r>
                        </m:sup>
                      </m:sSup>
                      <m:r>
                        <a:rPr lang="en-US" sz="1200" b="0" i="1"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𝑘𝑔</m:t>
                      </m:r>
                      <m:r>
                        <a:rPr lang="en-US" sz="1200" b="0" i="1" kern="1200">
                          <a:solidFill>
                            <a:schemeClr val="tx1"/>
                          </a:solidFill>
                          <a:effectLst/>
                          <a:latin typeface="Cambria Math"/>
                          <a:ea typeface="+mn-ea"/>
                          <a:cs typeface="+mn-cs"/>
                        </a:rPr>
                        <m:t>/</m:t>
                      </m:r>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𝑚</m:t>
                          </m:r>
                        </m:e>
                        <m:sup>
                          <m:r>
                            <a:rPr lang="en-US" sz="1200" b="0" i="1" kern="1200">
                              <a:solidFill>
                                <a:schemeClr val="tx1"/>
                              </a:solidFill>
                              <a:effectLst/>
                              <a:latin typeface="Cambria Math"/>
                              <a:ea typeface="+mn-ea"/>
                              <a:cs typeface="+mn-cs"/>
                            </a:rPr>
                            <m:t>3</m:t>
                          </m:r>
                        </m:sup>
                      </m:sSup>
                    </m:oMath>
                  </m:oMathPara>
                </a14:m>
                <a:endParaRPr lang="en-US" sz="1200" b="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𝜌=</a:t>
                </a:r>
                <a:r>
                  <a:rPr lang="en-US" sz="1200" b="0" i="0" kern="1200">
                    <a:solidFill>
                      <a:schemeClr val="tx1"/>
                    </a:solidFill>
                    <a:effectLst/>
                    <a:latin typeface="+mn-lt"/>
                    <a:ea typeface="+mn-ea"/>
                    <a:cs typeface="+mn-cs"/>
                  </a:rPr>
                  <a:t>𝑚/𝑉</a:t>
                </a:r>
                <a:endParaRPr lang="en-US" sz="1200" b="0" kern="1200" dirty="0">
                  <a:solidFill>
                    <a:schemeClr val="tx1"/>
                  </a:solidFill>
                  <a:effectLst/>
                  <a:latin typeface="+mn-lt"/>
                  <a:ea typeface="+mn-ea"/>
                  <a:cs typeface="+mn-cs"/>
                </a:endParaRPr>
              </a:p>
              <a:p>
                <a:r>
                  <a:rPr lang="en-US" sz="1200" b="0" i="0" kern="1200">
                    <a:solidFill>
                      <a:schemeClr val="tx1"/>
                    </a:solidFill>
                    <a:effectLst/>
                    <a:latin typeface="+mn-lt"/>
                    <a:ea typeface="+mn-ea"/>
                    <a:cs typeface="+mn-cs"/>
                  </a:rPr>
                  <a:t>𝜌=(1.25 𝑘𝑔)/(1.60×10^(−4)  𝑚^3 )=7.81×10^3  𝑘𝑔/𝑚^3</a:t>
                </a:r>
                <a:endParaRPr lang="en-US" sz="1200" b="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10B01DDA-79E1-450C-A5D6-D99C33F9ABE8}" type="slidenum">
              <a:rPr lang="en-US" smtClean="0"/>
              <a:t>7</a:t>
            </a:fld>
            <a:endParaRPr lang="en-US"/>
          </a:p>
        </p:txBody>
      </p:sp>
    </p:spTree>
    <p:extLst>
      <p:ext uri="{BB962C8B-B14F-4D97-AF65-F5344CB8AC3E}">
        <p14:creationId xmlns:p14="http://schemas.microsoft.com/office/powerpoint/2010/main" val="2298435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buoyant</a:t>
            </a:r>
            <a:r>
              <a:rPr lang="en-US" baseline="0" dirty="0"/>
              <a:t> force = weight of water displaced.</a:t>
            </a:r>
            <a:endParaRPr lang="en-US" dirty="0"/>
          </a:p>
        </p:txBody>
      </p:sp>
      <p:sp>
        <p:nvSpPr>
          <p:cNvPr id="4" name="Slide Number Placeholder 3"/>
          <p:cNvSpPr>
            <a:spLocks noGrp="1"/>
          </p:cNvSpPr>
          <p:nvPr>
            <p:ph type="sldNum" sz="quarter" idx="10"/>
          </p:nvPr>
        </p:nvSpPr>
        <p:spPr/>
        <p:txBody>
          <a:bodyPr/>
          <a:lstStyle/>
          <a:p>
            <a:fld id="{10B01DDA-79E1-450C-A5D6-D99C33F9ABE8}" type="slidenum">
              <a:rPr lang="en-US" smtClean="0"/>
              <a:t>34</a:t>
            </a:fld>
            <a:endParaRPr lang="en-US"/>
          </a:p>
        </p:txBody>
      </p:sp>
    </p:spTree>
    <p:extLst>
      <p:ext uri="{BB962C8B-B14F-4D97-AF65-F5344CB8AC3E}">
        <p14:creationId xmlns:p14="http://schemas.microsoft.com/office/powerpoint/2010/main" val="479554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C092F-C0BB-49D4-A877-7F4DBD853F47}" type="slidenum">
              <a:rPr lang="en-US" smtClean="0"/>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C092F-C0BB-49D4-A877-7F4DBD853F47}"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For</a:t>
            </a:r>
            <a:r>
              <a:rPr lang="en-US" baseline="0" dirty="0"/>
              <a:t> not solid objects, think of a boat</a:t>
            </a:r>
            <a:endParaRPr lang="en-US" dirty="0"/>
          </a:p>
        </p:txBody>
      </p:sp>
      <p:sp>
        <p:nvSpPr>
          <p:cNvPr id="4" name="Slide Number Placeholder 3"/>
          <p:cNvSpPr>
            <a:spLocks noGrp="1"/>
          </p:cNvSpPr>
          <p:nvPr>
            <p:ph type="sldNum" sz="quarter" idx="10"/>
          </p:nvPr>
        </p:nvSpPr>
        <p:spPr/>
        <p:txBody>
          <a:bodyPr/>
          <a:lstStyle/>
          <a:p>
            <a:fld id="{F48C092F-C0BB-49D4-A877-7F4DBD853F47}" type="slidenum">
              <a:rPr lang="en-US" smtClean="0"/>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f>
                        <m:fPr>
                          <m:ctrlPr>
                            <a:rPr lang="en-US" sz="1200" b="0" i="1" kern="1200" smtClean="0">
                              <a:solidFill>
                                <a:schemeClr val="tx1"/>
                              </a:solidFill>
                              <a:effectLst/>
                              <a:latin typeface="Cambria Math" panose="02040503050406030204" pitchFamily="18" charset="0"/>
                              <a:ea typeface="+mn-ea"/>
                              <a:cs typeface="+mn-cs"/>
                            </a:rPr>
                          </m:ctrlPr>
                        </m:fPr>
                        <m:num>
                          <m:bar>
                            <m:barPr>
                              <m:pos m:val="top"/>
                              <m:ctrlPr>
                                <a:rPr lang="en-US" sz="1200" b="0" i="1" kern="1200">
                                  <a:solidFill>
                                    <a:schemeClr val="tx1"/>
                                  </a:solidFill>
                                  <a:effectLst/>
                                  <a:latin typeface="Cambria Math" panose="02040503050406030204" pitchFamily="18" charset="0"/>
                                  <a:ea typeface="+mn-ea"/>
                                  <a:cs typeface="+mn-cs"/>
                                </a:rPr>
                              </m:ctrlPr>
                            </m:barPr>
                            <m:e>
                              <m:r>
                                <a:rPr lang="en-US" sz="1200" b="0" i="1" kern="1200">
                                  <a:solidFill>
                                    <a:schemeClr val="tx1"/>
                                  </a:solidFill>
                                  <a:effectLst/>
                                  <a:latin typeface="Cambria Math"/>
                                  <a:ea typeface="+mn-ea"/>
                                  <a:cs typeface="+mn-cs"/>
                                </a:rPr>
                                <m:t>𝜌</m:t>
                              </m:r>
                            </m:e>
                          </m:bar>
                        </m:num>
                        <m:den>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𝜌</m:t>
                              </m:r>
                            </m:e>
                            <m:sub>
                              <m:r>
                                <a:rPr lang="en-US" sz="1200" b="0" i="1" kern="1200">
                                  <a:solidFill>
                                    <a:schemeClr val="tx1"/>
                                  </a:solidFill>
                                  <a:effectLst/>
                                  <a:latin typeface="Cambria Math"/>
                                  <a:ea typeface="+mn-ea"/>
                                  <a:cs typeface="+mn-cs"/>
                                </a:rPr>
                                <m:t>𝑓𝑙</m:t>
                              </m:r>
                            </m:sub>
                          </m:sSub>
                        </m:den>
                      </m:f>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𝑓𝑟𝑎𝑐𝑡𝑖𝑜𝑛</m:t>
                      </m:r>
                      <m:r>
                        <a:rPr lang="en-US" sz="1200" b="0" i="1"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𝑠𝑢𝑏𝑚𝑒𝑟𝑔𝑒𝑑</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917</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𝑘𝑔</m:t>
                              </m:r>
                            </m:num>
                            <m:den>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𝑚</m:t>
                                  </m:r>
                                </m:e>
                                <m:sup>
                                  <m:r>
                                    <a:rPr lang="en-US" sz="1200" b="0" i="1" kern="1200">
                                      <a:solidFill>
                                        <a:schemeClr val="tx1"/>
                                      </a:solidFill>
                                      <a:effectLst/>
                                      <a:latin typeface="Cambria Math"/>
                                      <a:ea typeface="+mn-ea"/>
                                      <a:cs typeface="+mn-cs"/>
                                    </a:rPr>
                                    <m:t>3</m:t>
                                  </m:r>
                                </m:sup>
                              </m:sSup>
                            </m:den>
                          </m:f>
                        </m:num>
                        <m:den>
                          <m:r>
                            <a:rPr lang="en-US" sz="1200" b="0" i="1" kern="1200">
                              <a:solidFill>
                                <a:schemeClr val="tx1"/>
                              </a:solidFill>
                              <a:effectLst/>
                              <a:latin typeface="Cambria Math"/>
                              <a:ea typeface="+mn-ea"/>
                              <a:cs typeface="+mn-cs"/>
                            </a:rPr>
                            <m:t>1000</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𝑘𝑔</m:t>
                              </m:r>
                            </m:num>
                            <m:den>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𝑚</m:t>
                                  </m:r>
                                </m:e>
                                <m:sup>
                                  <m:r>
                                    <a:rPr lang="en-US" sz="1200" b="0" i="1" kern="1200">
                                      <a:solidFill>
                                        <a:schemeClr val="tx1"/>
                                      </a:solidFill>
                                      <a:effectLst/>
                                      <a:latin typeface="Cambria Math"/>
                                      <a:ea typeface="+mn-ea"/>
                                      <a:cs typeface="+mn-cs"/>
                                    </a:rPr>
                                    <m:t>3</m:t>
                                  </m:r>
                                </m:sup>
                              </m:sSup>
                            </m:den>
                          </m:f>
                        </m:den>
                      </m:f>
                      <m:r>
                        <a:rPr lang="en-US" sz="1200" b="0" i="1" kern="1200">
                          <a:solidFill>
                            <a:schemeClr val="tx1"/>
                          </a:solidFill>
                          <a:effectLst/>
                          <a:latin typeface="Cambria Math"/>
                          <a:ea typeface="+mn-ea"/>
                          <a:cs typeface="+mn-cs"/>
                        </a:rPr>
                        <m:t>=0.917</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0.917</m:t>
                      </m:r>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3 </m:t>
                          </m:r>
                          <m:r>
                            <a:rPr lang="en-US" sz="1200" b="0" i="1" kern="1200">
                              <a:solidFill>
                                <a:schemeClr val="tx1"/>
                              </a:solidFill>
                              <a:effectLst/>
                              <a:latin typeface="Cambria Math"/>
                              <a:ea typeface="+mn-ea"/>
                              <a:cs typeface="+mn-cs"/>
                            </a:rPr>
                            <m:t>𝑐𝑚</m:t>
                          </m:r>
                        </m:e>
                      </m:d>
                      <m:r>
                        <a:rPr lang="en-US" sz="1200" b="0" i="1" kern="1200">
                          <a:solidFill>
                            <a:schemeClr val="tx1"/>
                          </a:solidFill>
                          <a:effectLst/>
                          <a:latin typeface="Cambria Math"/>
                          <a:ea typeface="+mn-ea"/>
                          <a:cs typeface="+mn-cs"/>
                        </a:rPr>
                        <m:t>=2.751 </m:t>
                      </m:r>
                      <m:r>
                        <a:rPr lang="en-US" sz="1200" b="0" i="1" kern="1200">
                          <a:solidFill>
                            <a:schemeClr val="tx1"/>
                          </a:solidFill>
                          <a:effectLst/>
                          <a:latin typeface="Cambria Math"/>
                          <a:ea typeface="+mn-ea"/>
                          <a:cs typeface="+mn-cs"/>
                        </a:rPr>
                        <m:t>𝑐𝑚</m:t>
                      </m:r>
                      <m:r>
                        <a:rPr lang="en-US" sz="1200" b="0" i="1"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𝑠𝑢𝑏𝑚𝑒𝑟𝑔𝑒𝑑</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3 </m:t>
                      </m:r>
                      <m:r>
                        <a:rPr lang="en-US" sz="1200" b="0" i="1" kern="1200">
                          <a:solidFill>
                            <a:schemeClr val="tx1"/>
                          </a:solidFill>
                          <a:effectLst/>
                          <a:latin typeface="Cambria Math"/>
                          <a:ea typeface="+mn-ea"/>
                          <a:cs typeface="+mn-cs"/>
                        </a:rPr>
                        <m:t>𝑐𝑚</m:t>
                      </m:r>
                      <m:r>
                        <a:rPr lang="en-US" sz="1200" b="0" i="1" kern="1200">
                          <a:solidFill>
                            <a:schemeClr val="tx1"/>
                          </a:solidFill>
                          <a:effectLst/>
                          <a:latin typeface="Cambria Math"/>
                          <a:ea typeface="+mn-ea"/>
                          <a:cs typeface="+mn-cs"/>
                        </a:rPr>
                        <m:t>−2.751 </m:t>
                      </m:r>
                      <m:r>
                        <a:rPr lang="en-US" sz="1200" b="0" i="1" kern="1200">
                          <a:solidFill>
                            <a:schemeClr val="tx1"/>
                          </a:solidFill>
                          <a:effectLst/>
                          <a:latin typeface="Cambria Math"/>
                          <a:ea typeface="+mn-ea"/>
                          <a:cs typeface="+mn-cs"/>
                        </a:rPr>
                        <m:t>𝑐𝑚</m:t>
                      </m:r>
                      <m:r>
                        <a:rPr lang="en-US" sz="1200" b="0" i="1" kern="1200">
                          <a:solidFill>
                            <a:schemeClr val="tx1"/>
                          </a:solidFill>
                          <a:effectLst/>
                          <a:latin typeface="Cambria Math"/>
                          <a:ea typeface="+mn-ea"/>
                          <a:cs typeface="+mn-cs"/>
                        </a:rPr>
                        <m:t>=0.249 </m:t>
                      </m:r>
                      <m:r>
                        <a:rPr lang="en-US" sz="1200" b="0" i="1" kern="1200">
                          <a:solidFill>
                            <a:schemeClr val="tx1"/>
                          </a:solidFill>
                          <a:effectLst/>
                          <a:latin typeface="Cambria Math"/>
                          <a:ea typeface="+mn-ea"/>
                          <a:cs typeface="+mn-cs"/>
                        </a:rPr>
                        <m:t>𝑐𝑚</m:t>
                      </m:r>
                      <m:r>
                        <a:rPr lang="en-US" sz="1200" b="0" i="1"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𝑎𝑏𝑜𝑣𝑒</m:t>
                      </m:r>
                    </m:oMath>
                  </m:oMathPara>
                </a14:m>
                <a:endParaRPr lang="en-US" sz="1200" b="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normAutofit/>
              </a:bodyPr>
              <a:lstStyle/>
              <a:p>
                <a:r>
                  <a:rPr lang="en-US" b="0" i="0" smtClean="0">
                    <a:latin typeface="Cambria Math"/>
                  </a:rPr>
                  <a:t>𝐹_𝐵=𝑊_𝑓𝑙=𝑚𝑔</a:t>
                </a:r>
                <a:endParaRPr lang="en-US" b="0" dirty="0" smtClean="0"/>
              </a:p>
              <a:p>
                <a:r>
                  <a:rPr lang="en-US" b="0" i="0" smtClean="0">
                    <a:latin typeface="Cambria Math"/>
                  </a:rPr>
                  <a:t>𝜌=𝑚/𝑉→𝑚=𝜌𝑉</a:t>
                </a:r>
                <a:endParaRPr lang="en-US" b="0" dirty="0" smtClean="0"/>
              </a:p>
              <a:p>
                <a:r>
                  <a:rPr lang="en-US" b="0" i="0" smtClean="0">
                    <a:latin typeface="Cambria Math"/>
                  </a:rPr>
                  <a:t>𝐹_𝐵=𝑊_𝑓𝑙=𝜌𝑉𝑔</a:t>
                </a:r>
                <a:endParaRPr lang="en-US" b="0" dirty="0" smtClean="0"/>
              </a:p>
              <a:p>
                <a:r>
                  <a:rPr lang="en-US" b="0" i="0" smtClean="0">
                    <a:latin typeface="Cambria Math"/>
                  </a:rPr>
                  <a:t>𝐹_𝐵=(1000 𝑘𝑔/𝑚^3 )(0.03 𝑚)(0.03 𝑚)𝑥(9.8 𝑚/𝑠^2 )=(8.82 𝑘𝑔/𝑚)𝑥</a:t>
                </a:r>
                <a:endParaRPr lang="en-US" b="0" dirty="0" smtClean="0"/>
              </a:p>
              <a:p>
                <a:r>
                  <a:rPr lang="en-US" dirty="0" smtClean="0"/>
                  <a:t>Since equilibrium</a:t>
                </a:r>
              </a:p>
              <a:p>
                <a:r>
                  <a:rPr lang="en-US" b="0" i="0" smtClean="0">
                    <a:latin typeface="Cambria Math"/>
                  </a:rPr>
                  <a:t>𝐹_𝐵=𝑊_𝑖𝑐𝑒=𝑚𝑔=𝜌_𝑖𝑐𝑒 𝑉_𝑖𝑐𝑒 𝑔</a:t>
                </a:r>
                <a:endParaRPr lang="en-US" b="0" dirty="0" smtClean="0"/>
              </a:p>
              <a:p>
                <a:r>
                  <a:rPr lang="en-US" b="0" i="0" smtClean="0">
                    <a:latin typeface="Cambria Math"/>
                  </a:rPr>
                  <a:t>𝑊_𝑖𝑐𝑒=(917 𝑘𝑔/𝑚^3 ) (0.03 𝑚)^3 (9.8 𝑚/𝑠^2 )=0.2426 𝑁</a:t>
                </a:r>
                <a:endParaRPr lang="en-US" b="0" dirty="0" smtClean="0"/>
              </a:p>
              <a:p>
                <a:r>
                  <a:rPr lang="en-US" b="0" i="0" smtClean="0">
                    <a:latin typeface="Cambria Math"/>
                  </a:rPr>
                  <a:t>𝐹_𝐵=𝑊_𝑖𝑐𝑒</a:t>
                </a:r>
                <a:endParaRPr lang="en-US" b="0" dirty="0" smtClean="0"/>
              </a:p>
              <a:p>
                <a:r>
                  <a:rPr lang="en-US" b="0" i="0" smtClean="0">
                    <a:latin typeface="Cambria Math"/>
                  </a:rPr>
                  <a:t>(8.82 𝑘𝑔/𝑚)𝑥=0.2426 𝑁</a:t>
                </a:r>
                <a:endParaRPr lang="en-US" b="0" dirty="0" smtClean="0"/>
              </a:p>
              <a:p>
                <a:r>
                  <a:rPr lang="en-US" b="0" i="0" smtClean="0">
                    <a:latin typeface="Cambria Math"/>
                  </a:rPr>
                  <a:t>𝑥=0.028 𝑚</a:t>
                </a:r>
                <a:endParaRPr lang="en-US" b="0" dirty="0" smtClean="0"/>
              </a:p>
              <a:p>
                <a:r>
                  <a:rPr lang="en-US" b="0" i="0" smtClean="0">
                    <a:latin typeface="Cambria Math"/>
                  </a:rPr>
                  <a:t>ℎ=0.03 𝑚−0.028 𝑚=0.002 𝑚</a:t>
                </a:r>
                <a:endParaRPr lang="en-US" dirty="0"/>
              </a:p>
            </p:txBody>
          </p:sp>
        </mc:Fallback>
      </mc:AlternateContent>
      <p:sp>
        <p:nvSpPr>
          <p:cNvPr id="4" name="Slide Number Placeholder 3"/>
          <p:cNvSpPr>
            <a:spLocks noGrp="1"/>
          </p:cNvSpPr>
          <p:nvPr>
            <p:ph type="sldNum" sz="quarter" idx="10"/>
          </p:nvPr>
        </p:nvSpPr>
        <p:spPr/>
        <p:txBody>
          <a:bodyPr/>
          <a:lstStyle/>
          <a:p>
            <a:fld id="{F48C092F-C0BB-49D4-A877-7F4DBD853F47}" type="slidenum">
              <a:rPr lang="en-US" smtClean="0"/>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a:rPr>
                        <m:t>∑</m:t>
                      </m:r>
                      <m:r>
                        <a:rPr lang="en-US" i="1" dirty="0" smtClean="0">
                          <a:latin typeface="Cambria Math"/>
                        </a:rPr>
                        <m:t>𝐹</m:t>
                      </m:r>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𝐹</m:t>
                          </m:r>
                        </m:e>
                        <m:sub>
                          <m:r>
                            <a:rPr lang="en-US" b="0" i="1" dirty="0" smtClean="0">
                              <a:latin typeface="Cambria Math"/>
                            </a:rPr>
                            <m:t>𝐵</m:t>
                          </m:r>
                        </m:sub>
                      </m:sSub>
                      <m:r>
                        <a:rPr lang="en-US" b="0" i="1" dirty="0" smtClean="0">
                          <a:latin typeface="Cambria Math"/>
                        </a:rPr>
                        <m:t>−</m:t>
                      </m:r>
                      <m:sSub>
                        <m:sSubPr>
                          <m:ctrlPr>
                            <a:rPr lang="en-US" b="0" i="1" baseline="0" dirty="0" smtClean="0">
                              <a:latin typeface="Cambria Math" panose="02040503050406030204" pitchFamily="18" charset="0"/>
                            </a:rPr>
                          </m:ctrlPr>
                        </m:sSubPr>
                        <m:e>
                          <m:r>
                            <a:rPr lang="en-US" i="1" baseline="0" dirty="0" err="1" smtClean="0">
                              <a:latin typeface="Cambria Math"/>
                            </a:rPr>
                            <m:t>𝑊</m:t>
                          </m:r>
                        </m:e>
                        <m:sub>
                          <m:r>
                            <a:rPr lang="en-US" b="0" i="1" baseline="0" dirty="0" smtClean="0">
                              <a:latin typeface="Cambria Math"/>
                            </a:rPr>
                            <m:t>𝐻𝑒</m:t>
                          </m:r>
                        </m:sub>
                      </m:sSub>
                    </m:oMath>
                  </m:oMathPara>
                </a14:m>
                <a:endParaRPr lang="en-US" i="1" baseline="0" dirty="0">
                  <a:latin typeface="Cambria Math"/>
                </a:endParaRPr>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a:rPr>
                            <m:t>𝑉</m:t>
                          </m:r>
                        </m:e>
                        <m:sub>
                          <m:r>
                            <a:rPr lang="en-US" b="0" i="1" baseline="0" dirty="0" smtClean="0">
                              <a:latin typeface="Cambria Math"/>
                            </a:rPr>
                            <m:t>𝑏𝑎𝑙𝑙𝑜𝑜𝑛</m:t>
                          </m:r>
                        </m:sub>
                      </m:sSub>
                      <m:r>
                        <a:rPr lang="en-US" i="1" baseline="0" dirty="0" smtClean="0">
                          <a:latin typeface="Cambria Math"/>
                        </a:rPr>
                        <m:t>=</m:t>
                      </m:r>
                      <m:f>
                        <m:fPr>
                          <m:ctrlPr>
                            <a:rPr lang="en-US" i="1" baseline="0" dirty="0" smtClean="0">
                              <a:latin typeface="Cambria Math" panose="02040503050406030204" pitchFamily="18" charset="0"/>
                            </a:rPr>
                          </m:ctrlPr>
                        </m:fPr>
                        <m:num>
                          <m:r>
                            <a:rPr lang="en-US" i="1" baseline="0" dirty="0" smtClean="0">
                              <a:latin typeface="Cambria Math"/>
                            </a:rPr>
                            <m:t>4</m:t>
                          </m:r>
                        </m:num>
                        <m:den>
                          <m:r>
                            <a:rPr lang="en-US" i="1" baseline="0" dirty="0" smtClean="0">
                              <a:latin typeface="Cambria Math"/>
                            </a:rPr>
                            <m:t>3</m:t>
                          </m:r>
                        </m:den>
                      </m:f>
                      <m:r>
                        <a:rPr lang="el-GR" i="1" baseline="0" dirty="0" smtClean="0">
                          <a:latin typeface="Cambria Math"/>
                        </a:rPr>
                        <m:t>𝜋</m:t>
                      </m:r>
                      <m:sSup>
                        <m:sSupPr>
                          <m:ctrlPr>
                            <a:rPr lang="en-US" b="0" i="1" baseline="0" dirty="0" smtClean="0">
                              <a:latin typeface="Cambria Math" panose="02040503050406030204" pitchFamily="18" charset="0"/>
                            </a:rPr>
                          </m:ctrlPr>
                        </m:sSupPr>
                        <m:e>
                          <m:d>
                            <m:dPr>
                              <m:ctrlPr>
                                <a:rPr lang="en-US" i="1" baseline="0" dirty="0" smtClean="0">
                                  <a:latin typeface="Cambria Math" panose="02040503050406030204" pitchFamily="18" charset="0"/>
                                </a:rPr>
                              </m:ctrlPr>
                            </m:dPr>
                            <m:e>
                              <m:r>
                                <a:rPr lang="en-US" b="0" i="1" baseline="0" dirty="0" smtClean="0">
                                  <a:latin typeface="Cambria Math"/>
                                </a:rPr>
                                <m:t>0</m:t>
                              </m:r>
                              <m:r>
                                <a:rPr lang="en-US" i="1" baseline="0" dirty="0" smtClean="0">
                                  <a:latin typeface="Cambria Math"/>
                                </a:rPr>
                                <m:t>.2 </m:t>
                              </m:r>
                              <m:r>
                                <a:rPr lang="en-US" i="1" baseline="0" dirty="0" smtClean="0">
                                  <a:latin typeface="Cambria Math"/>
                                </a:rPr>
                                <m:t>𝑚</m:t>
                              </m:r>
                            </m:e>
                          </m:d>
                        </m:e>
                        <m:sup>
                          <m:r>
                            <a:rPr lang="en-US" b="0" i="1" baseline="0" dirty="0" smtClean="0">
                              <a:latin typeface="Cambria Math"/>
                            </a:rPr>
                            <m:t>3</m:t>
                          </m:r>
                        </m:sup>
                      </m:sSup>
                      <m:r>
                        <a:rPr lang="en-US" i="1" baseline="0" dirty="0" smtClean="0">
                          <a:latin typeface="Cambria Math"/>
                        </a:rPr>
                        <m:t>=0.03351 </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3</m:t>
                          </m:r>
                        </m:sup>
                      </m:sSup>
                    </m:oMath>
                  </m:oMathPara>
                </a14:m>
                <a:endParaRPr lang="en-US" baseline="0" dirty="0"/>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𝐹</m:t>
                          </m:r>
                        </m:e>
                        <m:sub>
                          <m:r>
                            <a:rPr lang="en-US" b="0" i="1" dirty="0" smtClean="0">
                              <a:latin typeface="Cambria Math"/>
                            </a:rPr>
                            <m:t>𝐵</m:t>
                          </m:r>
                        </m:sub>
                      </m:sSub>
                      <m:r>
                        <a:rPr lang="en-US" i="1" baseline="0" dirty="0" smtClean="0">
                          <a:latin typeface="Cambria Math"/>
                        </a:rPr>
                        <m:t>=</m:t>
                      </m:r>
                      <m:sSub>
                        <m:sSubPr>
                          <m:ctrlPr>
                            <a:rPr lang="en-US" b="0" i="1" baseline="0" dirty="0" smtClean="0">
                              <a:latin typeface="Cambria Math" panose="02040503050406030204" pitchFamily="18" charset="0"/>
                            </a:rPr>
                          </m:ctrlPr>
                        </m:sSubPr>
                        <m:e>
                          <m:r>
                            <a:rPr lang="en-US" b="0" i="1" baseline="0" dirty="0" smtClean="0">
                              <a:latin typeface="Cambria Math"/>
                            </a:rPr>
                            <m:t>𝜌</m:t>
                          </m:r>
                        </m:e>
                        <m:sub>
                          <m:r>
                            <a:rPr lang="en-US" b="0" i="1" baseline="0" dirty="0" smtClean="0">
                              <a:latin typeface="Cambria Math"/>
                            </a:rPr>
                            <m:t>𝑎𝑖𝑟</m:t>
                          </m:r>
                        </m:sub>
                      </m:sSub>
                      <m:sSub>
                        <m:sSubPr>
                          <m:ctrlPr>
                            <a:rPr lang="en-US" b="0" i="1" baseline="0" dirty="0" smtClean="0">
                              <a:latin typeface="Cambria Math" panose="02040503050406030204" pitchFamily="18" charset="0"/>
                            </a:rPr>
                          </m:ctrlPr>
                        </m:sSubPr>
                        <m:e>
                          <m:r>
                            <a:rPr lang="en-US" i="1" baseline="0" dirty="0" err="1" smtClean="0">
                              <a:latin typeface="Cambria Math"/>
                            </a:rPr>
                            <m:t>𝑉</m:t>
                          </m:r>
                        </m:e>
                        <m:sub>
                          <m:r>
                            <a:rPr lang="en-US" b="0" i="1" baseline="0" dirty="0" smtClean="0">
                              <a:latin typeface="Cambria Math"/>
                            </a:rPr>
                            <m:t>𝑏𝑎𝑙𝑙𝑜𝑜𝑛</m:t>
                          </m:r>
                        </m:sub>
                      </m:sSub>
                      <m:r>
                        <a:rPr lang="en-US" i="1" baseline="0" dirty="0" err="1" smtClean="0">
                          <a:latin typeface="Cambria Math"/>
                        </a:rPr>
                        <m:t>𝑔</m:t>
                      </m:r>
                      <m:r>
                        <a:rPr lang="en-US" i="1" baseline="0" dirty="0" smtClean="0">
                          <a:latin typeface="Cambria Math"/>
                        </a:rPr>
                        <m:t>=</m:t>
                      </m:r>
                      <m:d>
                        <m:dPr>
                          <m:ctrlPr>
                            <a:rPr lang="en-US" i="1" baseline="0" dirty="0" smtClean="0">
                              <a:latin typeface="Cambria Math" panose="02040503050406030204" pitchFamily="18" charset="0"/>
                            </a:rPr>
                          </m:ctrlPr>
                        </m:dPr>
                        <m:e>
                          <m:r>
                            <a:rPr lang="en-US" i="1" baseline="0" dirty="0" smtClean="0">
                              <a:latin typeface="Cambria Math"/>
                            </a:rPr>
                            <m:t>1.29</m:t>
                          </m:r>
                          <m:f>
                            <m:fPr>
                              <m:ctrlPr>
                                <a:rPr lang="en-US" i="1" baseline="0" dirty="0" smtClean="0">
                                  <a:latin typeface="Cambria Math" panose="02040503050406030204" pitchFamily="18" charset="0"/>
                                </a:rPr>
                              </m:ctrlPr>
                            </m:fPr>
                            <m:num>
                              <m:r>
                                <a:rPr lang="en-US" i="1" baseline="0" dirty="0" smtClean="0">
                                  <a:latin typeface="Cambria Math"/>
                                </a:rPr>
                                <m:t>𝑘𝑔</m:t>
                              </m:r>
                            </m:num>
                            <m:den>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3</m:t>
                                  </m:r>
                                </m:sup>
                              </m:sSup>
                            </m:den>
                          </m:f>
                        </m:e>
                      </m:d>
                      <m:d>
                        <m:dPr>
                          <m:ctrlPr>
                            <a:rPr lang="en-US" b="0" i="1" baseline="0" dirty="0" smtClean="0">
                              <a:latin typeface="Cambria Math" panose="02040503050406030204" pitchFamily="18" charset="0"/>
                            </a:rPr>
                          </m:ctrlPr>
                        </m:dPr>
                        <m:e>
                          <m:r>
                            <a:rPr lang="en-US" i="1" baseline="0" dirty="0" smtClean="0">
                              <a:latin typeface="Cambria Math"/>
                            </a:rPr>
                            <m:t>0.03351 </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3</m:t>
                              </m:r>
                            </m:sup>
                          </m:sSup>
                        </m:e>
                      </m:d>
                      <m:d>
                        <m:dPr>
                          <m:ctrlPr>
                            <a:rPr lang="en-US" b="0" i="1" baseline="0" dirty="0" smtClean="0">
                              <a:latin typeface="Cambria Math" panose="02040503050406030204" pitchFamily="18" charset="0"/>
                            </a:rPr>
                          </m:ctrlPr>
                        </m:dPr>
                        <m:e>
                          <m:r>
                            <a:rPr lang="en-US" i="1" baseline="0" dirty="0" smtClean="0">
                              <a:latin typeface="Cambria Math"/>
                            </a:rPr>
                            <m:t>9.8</m:t>
                          </m:r>
                          <m:f>
                            <m:fPr>
                              <m:ctrlPr>
                                <a:rPr lang="en-US" i="1" baseline="0" dirty="0" smtClean="0">
                                  <a:latin typeface="Cambria Math" panose="02040503050406030204" pitchFamily="18" charset="0"/>
                                </a:rPr>
                              </m:ctrlPr>
                            </m:fPr>
                            <m:num>
                              <m:r>
                                <a:rPr lang="en-US" i="1" baseline="0" dirty="0" smtClean="0">
                                  <a:latin typeface="Cambria Math"/>
                                </a:rPr>
                                <m:t>𝑚</m:t>
                              </m:r>
                            </m:num>
                            <m:den>
                              <m:sSup>
                                <m:sSupPr>
                                  <m:ctrlPr>
                                    <a:rPr lang="en-US" b="0" i="1" baseline="0" dirty="0" smtClean="0">
                                      <a:latin typeface="Cambria Math" panose="02040503050406030204" pitchFamily="18" charset="0"/>
                                    </a:rPr>
                                  </m:ctrlPr>
                                </m:sSupPr>
                                <m:e>
                                  <m:r>
                                    <a:rPr lang="en-US" i="1" baseline="0" dirty="0" smtClean="0">
                                      <a:latin typeface="Cambria Math"/>
                                    </a:rPr>
                                    <m:t>𝑠</m:t>
                                  </m:r>
                                </m:e>
                                <m:sup>
                                  <m:r>
                                    <a:rPr lang="en-US" b="0" i="1" baseline="0" dirty="0" smtClean="0">
                                      <a:latin typeface="Cambria Math"/>
                                    </a:rPr>
                                    <m:t>2</m:t>
                                  </m:r>
                                </m:sup>
                              </m:sSup>
                            </m:den>
                          </m:f>
                        </m:e>
                      </m:d>
                      <m:r>
                        <a:rPr lang="en-US" i="1" baseline="0" dirty="0" smtClean="0">
                          <a:latin typeface="Cambria Math"/>
                        </a:rPr>
                        <m:t>=0.4236 </m:t>
                      </m:r>
                      <m:r>
                        <a:rPr lang="en-US" i="1" baseline="0" dirty="0" smtClean="0">
                          <a:latin typeface="Cambria Math"/>
                        </a:rPr>
                        <m:t>𝑁</m:t>
                      </m:r>
                    </m:oMath>
                  </m:oMathPara>
                </a14:m>
                <a:endParaRPr lang="en-US" baseline="0" dirty="0"/>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a:rPr>
                            <m:t>𝑊</m:t>
                          </m:r>
                        </m:e>
                        <m:sub>
                          <m:r>
                            <a:rPr lang="en-US" b="0" i="1" baseline="0" dirty="0" smtClean="0">
                              <a:latin typeface="Cambria Math"/>
                            </a:rPr>
                            <m:t>𝐻𝑒</m:t>
                          </m:r>
                        </m:sub>
                      </m:sSub>
                      <m:r>
                        <a:rPr lang="en-US" i="1" baseline="0" dirty="0" smtClean="0">
                          <a:latin typeface="Cambria Math"/>
                        </a:rPr>
                        <m:t>=</m:t>
                      </m:r>
                      <m:sSub>
                        <m:sSubPr>
                          <m:ctrlPr>
                            <a:rPr lang="en-US" b="0" i="1" baseline="0" dirty="0" smtClean="0">
                              <a:latin typeface="Cambria Math" panose="02040503050406030204" pitchFamily="18" charset="0"/>
                            </a:rPr>
                          </m:ctrlPr>
                        </m:sSubPr>
                        <m:e>
                          <m:r>
                            <a:rPr lang="en-US" b="0" i="1" baseline="0" dirty="0" smtClean="0">
                              <a:latin typeface="Cambria Math"/>
                            </a:rPr>
                            <m:t>𝜌</m:t>
                          </m:r>
                        </m:e>
                        <m:sub>
                          <m:r>
                            <a:rPr lang="en-US" b="0" i="1" baseline="0" dirty="0" smtClean="0">
                              <a:latin typeface="Cambria Math"/>
                            </a:rPr>
                            <m:t>𝐻𝑒</m:t>
                          </m:r>
                        </m:sub>
                      </m:sSub>
                      <m:sSub>
                        <m:sSubPr>
                          <m:ctrlPr>
                            <a:rPr lang="en-US" b="0" i="1" baseline="0" dirty="0" smtClean="0">
                              <a:latin typeface="Cambria Math" panose="02040503050406030204" pitchFamily="18" charset="0"/>
                            </a:rPr>
                          </m:ctrlPr>
                        </m:sSubPr>
                        <m:e>
                          <m:r>
                            <a:rPr lang="en-US" i="1" baseline="0" dirty="0" err="1" smtClean="0">
                              <a:latin typeface="Cambria Math"/>
                            </a:rPr>
                            <m:t>𝑉</m:t>
                          </m:r>
                        </m:e>
                        <m:sub>
                          <m:r>
                            <a:rPr lang="en-US" b="0" i="1" baseline="0" dirty="0" smtClean="0">
                              <a:latin typeface="Cambria Math"/>
                            </a:rPr>
                            <m:t>𝑏𝑎𝑙𝑙𝑜𝑜𝑛</m:t>
                          </m:r>
                        </m:sub>
                      </m:sSub>
                      <m:r>
                        <a:rPr lang="en-US" i="1" baseline="0" dirty="0" err="1" smtClean="0">
                          <a:latin typeface="Cambria Math"/>
                        </a:rPr>
                        <m:t>𝑔</m:t>
                      </m:r>
                      <m:r>
                        <a:rPr lang="en-US" i="1" baseline="0" dirty="0" smtClean="0">
                          <a:latin typeface="Cambria Math"/>
                        </a:rPr>
                        <m:t>=</m:t>
                      </m:r>
                      <m:d>
                        <m:dPr>
                          <m:ctrlPr>
                            <a:rPr lang="en-US" i="1" baseline="0" dirty="0" smtClean="0">
                              <a:latin typeface="Cambria Math" panose="02040503050406030204" pitchFamily="18" charset="0"/>
                            </a:rPr>
                          </m:ctrlPr>
                        </m:dPr>
                        <m:e>
                          <m:r>
                            <a:rPr lang="en-US" i="1" baseline="0" dirty="0" smtClean="0">
                              <a:latin typeface="Cambria Math"/>
                            </a:rPr>
                            <m:t>0.179</m:t>
                          </m:r>
                          <m:f>
                            <m:fPr>
                              <m:ctrlPr>
                                <a:rPr lang="en-US" i="1" baseline="0" dirty="0" smtClean="0">
                                  <a:latin typeface="Cambria Math" panose="02040503050406030204" pitchFamily="18" charset="0"/>
                                </a:rPr>
                              </m:ctrlPr>
                            </m:fPr>
                            <m:num>
                              <m:r>
                                <a:rPr lang="en-US" i="1" baseline="0" dirty="0" smtClean="0">
                                  <a:latin typeface="Cambria Math"/>
                                </a:rPr>
                                <m:t>𝑘𝑔</m:t>
                              </m:r>
                            </m:num>
                            <m:den>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3</m:t>
                                  </m:r>
                                </m:sup>
                              </m:sSup>
                            </m:den>
                          </m:f>
                        </m:e>
                      </m:d>
                      <m:d>
                        <m:dPr>
                          <m:ctrlPr>
                            <a:rPr lang="en-US" b="0" i="1" baseline="0" dirty="0" smtClean="0">
                              <a:latin typeface="Cambria Math" panose="02040503050406030204" pitchFamily="18" charset="0"/>
                            </a:rPr>
                          </m:ctrlPr>
                        </m:dPr>
                        <m:e>
                          <m:r>
                            <a:rPr lang="en-US" i="1" baseline="0" dirty="0" smtClean="0">
                              <a:latin typeface="Cambria Math"/>
                            </a:rPr>
                            <m:t>0.03351 </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3</m:t>
                              </m:r>
                            </m:sup>
                          </m:sSup>
                        </m:e>
                      </m:d>
                      <m:d>
                        <m:dPr>
                          <m:ctrlPr>
                            <a:rPr lang="en-US" b="0" i="1" baseline="0" dirty="0" smtClean="0">
                              <a:latin typeface="Cambria Math" panose="02040503050406030204" pitchFamily="18" charset="0"/>
                            </a:rPr>
                          </m:ctrlPr>
                        </m:dPr>
                        <m:e>
                          <m:r>
                            <a:rPr lang="en-US" i="1" baseline="0" dirty="0" smtClean="0">
                              <a:latin typeface="Cambria Math"/>
                            </a:rPr>
                            <m:t>9.8</m:t>
                          </m:r>
                          <m:f>
                            <m:fPr>
                              <m:ctrlPr>
                                <a:rPr lang="en-US" i="1" baseline="0" dirty="0" smtClean="0">
                                  <a:latin typeface="Cambria Math" panose="02040503050406030204" pitchFamily="18" charset="0"/>
                                </a:rPr>
                              </m:ctrlPr>
                            </m:fPr>
                            <m:num>
                              <m:r>
                                <a:rPr lang="en-US" i="1" baseline="0" dirty="0" smtClean="0">
                                  <a:latin typeface="Cambria Math"/>
                                </a:rPr>
                                <m:t>𝑚</m:t>
                              </m:r>
                            </m:num>
                            <m:den>
                              <m:sSup>
                                <m:sSupPr>
                                  <m:ctrlPr>
                                    <a:rPr lang="en-US" b="0" i="1" baseline="0" dirty="0" smtClean="0">
                                      <a:latin typeface="Cambria Math" panose="02040503050406030204" pitchFamily="18" charset="0"/>
                                    </a:rPr>
                                  </m:ctrlPr>
                                </m:sSupPr>
                                <m:e>
                                  <m:r>
                                    <a:rPr lang="en-US" i="1" baseline="0" dirty="0" smtClean="0">
                                      <a:latin typeface="Cambria Math"/>
                                    </a:rPr>
                                    <m:t>𝑠</m:t>
                                  </m:r>
                                </m:e>
                                <m:sup>
                                  <m:r>
                                    <a:rPr lang="en-US" b="0" i="1" baseline="0" dirty="0" smtClean="0">
                                      <a:latin typeface="Cambria Math"/>
                                    </a:rPr>
                                    <m:t>2</m:t>
                                  </m:r>
                                </m:sup>
                              </m:sSup>
                            </m:den>
                          </m:f>
                        </m:e>
                      </m:d>
                      <m:r>
                        <a:rPr lang="en-US" i="1" baseline="0" dirty="0" smtClean="0">
                          <a:latin typeface="Cambria Math"/>
                        </a:rPr>
                        <m:t>=0.05878 </m:t>
                      </m:r>
                      <m:r>
                        <a:rPr lang="en-US" i="1" baseline="0" dirty="0" smtClean="0">
                          <a:latin typeface="Cambria Math"/>
                        </a:rPr>
                        <m:t>𝑁</m:t>
                      </m:r>
                    </m:oMath>
                  </m:oMathPara>
                </a14:m>
                <a:endParaRPr lang="en-US" baseline="0" dirty="0"/>
              </a:p>
              <a:p>
                <a:pPr/>
                <a14:m>
                  <m:oMathPara xmlns:m="http://schemas.openxmlformats.org/officeDocument/2006/math">
                    <m:oMathParaPr>
                      <m:jc m:val="centerGroup"/>
                    </m:oMathParaPr>
                    <m:oMath xmlns:m="http://schemas.openxmlformats.org/officeDocument/2006/math">
                      <m:r>
                        <a:rPr lang="en-US" b="0" i="1" dirty="0" smtClean="0">
                          <a:latin typeface="Cambria Math"/>
                        </a:rPr>
                        <m:t>∑</m:t>
                      </m:r>
                      <m:r>
                        <a:rPr lang="en-US" i="1" dirty="0" smtClean="0">
                          <a:latin typeface="Cambria Math"/>
                        </a:rPr>
                        <m:t>𝐹</m:t>
                      </m:r>
                      <m:r>
                        <a:rPr lang="en-US" i="1" dirty="0" smtClean="0">
                          <a:latin typeface="Cambria Math"/>
                        </a:rPr>
                        <m:t>=0.4236 </m:t>
                      </m:r>
                      <m:r>
                        <a:rPr lang="en-US" i="1" baseline="0" dirty="0" smtClean="0">
                          <a:latin typeface="Cambria Math"/>
                        </a:rPr>
                        <m:t>𝑁</m:t>
                      </m:r>
                      <m:r>
                        <a:rPr lang="en-US" b="0" i="1" baseline="0" dirty="0" smtClean="0">
                          <a:latin typeface="Cambria Math"/>
                        </a:rPr>
                        <m:t>−</m:t>
                      </m:r>
                      <m:r>
                        <a:rPr lang="en-US" i="1" baseline="0" dirty="0" smtClean="0">
                          <a:latin typeface="Cambria Math"/>
                        </a:rPr>
                        <m:t>0.05878 </m:t>
                      </m:r>
                      <m:r>
                        <a:rPr lang="en-US" i="1" baseline="0" dirty="0" smtClean="0">
                          <a:latin typeface="Cambria Math"/>
                        </a:rPr>
                        <m:t>𝑁</m:t>
                      </m:r>
                      <m:r>
                        <a:rPr lang="en-US" i="1" baseline="0" dirty="0" smtClean="0">
                          <a:latin typeface="Cambria Math"/>
                        </a:rPr>
                        <m:t>=0.3648 </m:t>
                      </m:r>
                      <m:r>
                        <a:rPr lang="en-US" i="1" baseline="0" dirty="0" smtClean="0">
                          <a:latin typeface="Cambria Math"/>
                        </a:rPr>
                        <m:t>𝑁</m:t>
                      </m:r>
                    </m:oMath>
                  </m:oMathPara>
                </a14:m>
                <a:endParaRPr lang="en-US" baseline="0" dirty="0"/>
              </a:p>
              <a:p>
                <a:endParaRPr lang="en-US" baseline="0" dirty="0"/>
              </a:p>
              <a:p>
                <a:pPr/>
                <a14:m>
                  <m:oMathPara xmlns:m="http://schemas.openxmlformats.org/officeDocument/2006/math">
                    <m:oMathParaPr>
                      <m:jc m:val="centerGroup"/>
                    </m:oMathParaPr>
                    <m:oMath xmlns:m="http://schemas.openxmlformats.org/officeDocument/2006/math">
                      <m:r>
                        <a:rPr lang="en-US" b="0" i="1" dirty="0" smtClean="0">
                          <a:latin typeface="Cambria Math"/>
                        </a:rPr>
                        <m:t>∑</m:t>
                      </m:r>
                      <m:r>
                        <a:rPr lang="en-US" i="1" dirty="0" smtClean="0">
                          <a:latin typeface="Cambria Math"/>
                        </a:rPr>
                        <m:t>𝐹</m:t>
                      </m:r>
                      <m:r>
                        <a:rPr lang="en-US" i="1" dirty="0" smtClean="0">
                          <a:latin typeface="Cambria Math"/>
                        </a:rPr>
                        <m:t>=</m:t>
                      </m:r>
                      <m:sSub>
                        <m:sSubPr>
                          <m:ctrlPr>
                            <a:rPr lang="en-US" b="0" i="1" dirty="0" smtClean="0">
                              <a:latin typeface="Cambria Math" panose="02040503050406030204" pitchFamily="18" charset="0"/>
                            </a:rPr>
                          </m:ctrlPr>
                        </m:sSubPr>
                        <m:e>
                          <m:r>
                            <a:rPr lang="en-US" i="1" dirty="0" err="1" smtClean="0">
                              <a:latin typeface="Cambria Math"/>
                            </a:rPr>
                            <m:t>𝐹</m:t>
                          </m:r>
                        </m:e>
                        <m:sub>
                          <m:r>
                            <a:rPr lang="en-US" b="0" i="1" dirty="0" smtClean="0">
                              <a:latin typeface="Cambria Math"/>
                            </a:rPr>
                            <m:t>𝐵</m:t>
                          </m:r>
                        </m:sub>
                      </m:sSub>
                      <m:r>
                        <a:rPr lang="en-US" i="1" baseline="0" dirty="0" err="1" smtClean="0">
                          <a:latin typeface="Cambria Math"/>
                        </a:rPr>
                        <m:t>𝑥</m:t>
                      </m:r>
                      <m:r>
                        <a:rPr lang="en-US" b="0" i="1" baseline="0" dirty="0" smtClean="0">
                          <a:latin typeface="Cambria Math"/>
                        </a:rPr>
                        <m:t>−</m:t>
                      </m:r>
                      <m:sSub>
                        <m:sSubPr>
                          <m:ctrlPr>
                            <a:rPr lang="en-US" b="0" i="1" baseline="0" dirty="0" smtClean="0">
                              <a:latin typeface="Cambria Math" panose="02040503050406030204" pitchFamily="18" charset="0"/>
                            </a:rPr>
                          </m:ctrlPr>
                        </m:sSubPr>
                        <m:e>
                          <m:r>
                            <a:rPr lang="en-US" i="1" baseline="0" dirty="0" err="1" smtClean="0">
                              <a:latin typeface="Cambria Math"/>
                            </a:rPr>
                            <m:t>𝑊</m:t>
                          </m:r>
                        </m:e>
                        <m:sub>
                          <m:r>
                            <a:rPr lang="en-US" b="0" i="1" baseline="0" dirty="0" smtClean="0">
                              <a:latin typeface="Cambria Math"/>
                            </a:rPr>
                            <m:t>𝐻𝑒</m:t>
                          </m:r>
                        </m:sub>
                      </m:sSub>
                      <m:r>
                        <a:rPr lang="en-US" i="1" baseline="0" dirty="0" err="1" smtClean="0">
                          <a:latin typeface="Cambria Math"/>
                        </a:rPr>
                        <m:t>𝑥</m:t>
                      </m:r>
                      <m:r>
                        <a:rPr lang="en-US" b="0" i="1" baseline="0" dirty="0" smtClean="0">
                          <a:latin typeface="Cambria Math"/>
                        </a:rPr>
                        <m:t>−</m:t>
                      </m:r>
                      <m:sSub>
                        <m:sSubPr>
                          <m:ctrlPr>
                            <a:rPr lang="en-US" b="0" i="1" baseline="0" dirty="0" smtClean="0">
                              <a:latin typeface="Cambria Math" panose="02040503050406030204" pitchFamily="18" charset="0"/>
                            </a:rPr>
                          </m:ctrlPr>
                        </m:sSubPr>
                        <m:e>
                          <m:r>
                            <a:rPr lang="en-US" i="1" baseline="0" dirty="0" err="1" smtClean="0">
                              <a:latin typeface="Cambria Math"/>
                            </a:rPr>
                            <m:t>𝑊</m:t>
                          </m:r>
                        </m:e>
                        <m:sub>
                          <m:r>
                            <a:rPr lang="en-US" b="0" i="1" baseline="0" dirty="0" smtClean="0">
                              <a:latin typeface="Cambria Math"/>
                            </a:rPr>
                            <m:t>𝑚𝑎𝑛</m:t>
                          </m:r>
                        </m:sub>
                      </m:sSub>
                      <m:r>
                        <a:rPr lang="en-US" i="1" baseline="0" dirty="0" smtClean="0">
                          <a:latin typeface="Cambria Math"/>
                        </a:rPr>
                        <m:t>=0</m:t>
                      </m:r>
                    </m:oMath>
                  </m:oMathPara>
                </a14:m>
                <a:endParaRPr lang="en-US" baseline="0" dirty="0"/>
              </a:p>
              <a:p>
                <a:pPr/>
                <a14:m>
                  <m:oMathPara xmlns:m="http://schemas.openxmlformats.org/officeDocument/2006/math">
                    <m:oMathParaPr>
                      <m:jc m:val="centerGroup"/>
                    </m:oMathParaPr>
                    <m:oMath xmlns:m="http://schemas.openxmlformats.org/officeDocument/2006/math">
                      <m:d>
                        <m:dPr>
                          <m:ctrlPr>
                            <a:rPr lang="en-US" i="1" baseline="0" dirty="0" smtClean="0">
                              <a:latin typeface="Cambria Math" panose="02040503050406030204" pitchFamily="18" charset="0"/>
                            </a:rPr>
                          </m:ctrlPr>
                        </m:dPr>
                        <m:e>
                          <m:r>
                            <a:rPr lang="en-US" i="1" baseline="0" dirty="0" smtClean="0">
                              <a:latin typeface="Cambria Math"/>
                            </a:rPr>
                            <m:t>0.3648 </m:t>
                          </m:r>
                          <m:r>
                            <a:rPr lang="en-US" i="1" baseline="0" dirty="0" smtClean="0">
                              <a:latin typeface="Cambria Math"/>
                            </a:rPr>
                            <m:t>𝑁</m:t>
                          </m:r>
                        </m:e>
                      </m:d>
                      <m:r>
                        <a:rPr lang="en-US" i="1" baseline="0" dirty="0" smtClean="0">
                          <a:latin typeface="Cambria Math"/>
                        </a:rPr>
                        <m:t>𝑥</m:t>
                      </m:r>
                      <m:r>
                        <a:rPr lang="en-US" b="0" i="1" baseline="0" dirty="0" smtClean="0">
                          <a:latin typeface="Cambria Math"/>
                        </a:rPr>
                        <m:t>−</m:t>
                      </m:r>
                      <m:d>
                        <m:dPr>
                          <m:ctrlPr>
                            <a:rPr lang="en-US" i="1" baseline="0" dirty="0" smtClean="0">
                              <a:latin typeface="Cambria Math" panose="02040503050406030204" pitchFamily="18" charset="0"/>
                            </a:rPr>
                          </m:ctrlPr>
                        </m:dPr>
                        <m:e>
                          <m:r>
                            <a:rPr lang="en-US" i="1" baseline="0" dirty="0" smtClean="0">
                              <a:latin typeface="Cambria Math"/>
                            </a:rPr>
                            <m:t>80 </m:t>
                          </m:r>
                          <m:r>
                            <a:rPr lang="en-US" i="1" baseline="0" dirty="0" smtClean="0">
                              <a:latin typeface="Cambria Math"/>
                            </a:rPr>
                            <m:t>𝑘𝑔</m:t>
                          </m:r>
                        </m:e>
                      </m:d>
                      <m:d>
                        <m:dPr>
                          <m:ctrlPr>
                            <a:rPr lang="en-US" i="1" baseline="0" dirty="0" smtClean="0">
                              <a:latin typeface="Cambria Math" panose="02040503050406030204" pitchFamily="18" charset="0"/>
                            </a:rPr>
                          </m:ctrlPr>
                        </m:dPr>
                        <m:e>
                          <m:r>
                            <a:rPr lang="en-US" i="1" baseline="0" dirty="0" smtClean="0">
                              <a:latin typeface="Cambria Math"/>
                            </a:rPr>
                            <m:t>9.8</m:t>
                          </m:r>
                          <m:f>
                            <m:fPr>
                              <m:ctrlPr>
                                <a:rPr lang="en-US" i="1" baseline="0" dirty="0" smtClean="0">
                                  <a:latin typeface="Cambria Math" panose="02040503050406030204" pitchFamily="18" charset="0"/>
                                </a:rPr>
                              </m:ctrlPr>
                            </m:fPr>
                            <m:num>
                              <m:r>
                                <a:rPr lang="en-US" i="1" baseline="0" dirty="0" smtClean="0">
                                  <a:latin typeface="Cambria Math"/>
                                </a:rPr>
                                <m:t>𝑚</m:t>
                              </m:r>
                            </m:num>
                            <m:den>
                              <m:sSup>
                                <m:sSupPr>
                                  <m:ctrlPr>
                                    <a:rPr lang="en-US" b="0" i="1" baseline="0" dirty="0" smtClean="0">
                                      <a:latin typeface="Cambria Math" panose="02040503050406030204" pitchFamily="18" charset="0"/>
                                    </a:rPr>
                                  </m:ctrlPr>
                                </m:sSupPr>
                                <m:e>
                                  <m:r>
                                    <a:rPr lang="en-US" i="1" baseline="0" dirty="0" smtClean="0">
                                      <a:latin typeface="Cambria Math"/>
                                    </a:rPr>
                                    <m:t>𝑠</m:t>
                                  </m:r>
                                </m:e>
                                <m:sup>
                                  <m:r>
                                    <a:rPr lang="en-US" b="0" i="1" baseline="0" dirty="0" smtClean="0">
                                      <a:latin typeface="Cambria Math"/>
                                    </a:rPr>
                                    <m:t>2</m:t>
                                  </m:r>
                                </m:sup>
                              </m:sSup>
                            </m:den>
                          </m:f>
                        </m:e>
                      </m:d>
                      <m:r>
                        <a:rPr lang="en-US" i="1" baseline="0" dirty="0" smtClean="0">
                          <a:latin typeface="Cambria Math"/>
                        </a:rPr>
                        <m:t>=0</m:t>
                      </m:r>
                    </m:oMath>
                  </m:oMathPara>
                </a14:m>
                <a:endParaRPr lang="en-US" baseline="0" dirty="0"/>
              </a:p>
              <a:p>
                <a:pPr/>
                <a14:m>
                  <m:oMathPara xmlns:m="http://schemas.openxmlformats.org/officeDocument/2006/math">
                    <m:oMathParaPr>
                      <m:jc m:val="centerGroup"/>
                    </m:oMathParaPr>
                    <m:oMath xmlns:m="http://schemas.openxmlformats.org/officeDocument/2006/math">
                      <m:d>
                        <m:dPr>
                          <m:ctrlPr>
                            <a:rPr lang="en-US" i="1" baseline="0" dirty="0" smtClean="0">
                              <a:latin typeface="Cambria Math" panose="02040503050406030204" pitchFamily="18" charset="0"/>
                            </a:rPr>
                          </m:ctrlPr>
                        </m:dPr>
                        <m:e>
                          <m:r>
                            <a:rPr lang="en-US" i="1" baseline="0" dirty="0" smtClean="0">
                              <a:latin typeface="Cambria Math"/>
                            </a:rPr>
                            <m:t>0.3648 </m:t>
                          </m:r>
                          <m:r>
                            <a:rPr lang="en-US" i="1" baseline="0" dirty="0" smtClean="0">
                              <a:latin typeface="Cambria Math"/>
                            </a:rPr>
                            <m:t>𝑁</m:t>
                          </m:r>
                        </m:e>
                      </m:d>
                      <m:r>
                        <a:rPr lang="en-US" i="1" baseline="0" dirty="0" smtClean="0">
                          <a:latin typeface="Cambria Math"/>
                        </a:rPr>
                        <m:t>𝑥</m:t>
                      </m:r>
                      <m:r>
                        <a:rPr lang="en-US" i="1" baseline="0" dirty="0" smtClean="0">
                          <a:latin typeface="Cambria Math"/>
                        </a:rPr>
                        <m:t>=784 </m:t>
                      </m:r>
                      <m:r>
                        <a:rPr lang="en-US" i="1" baseline="0" dirty="0" smtClean="0">
                          <a:latin typeface="Cambria Math"/>
                        </a:rPr>
                        <m:t>𝑁</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𝑥</m:t>
                      </m:r>
                      <m:r>
                        <a:rPr lang="en-US" i="1" baseline="0" dirty="0" smtClean="0">
                          <a:latin typeface="Cambria Math"/>
                        </a:rPr>
                        <m:t>=2150 </m:t>
                      </m:r>
                      <m:r>
                        <a:rPr lang="en-US" i="1" baseline="0" dirty="0" smtClean="0">
                          <a:latin typeface="Cambria Math"/>
                        </a:rPr>
                        <m:t>𝑏𝑎𝑙𝑙𝑜𝑜𝑛𝑠</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b="0" i="0" dirty="0" smtClean="0">
                    <a:latin typeface="Cambria Math"/>
                  </a:rPr>
                  <a:t>∑</a:t>
                </a:r>
                <a:r>
                  <a:rPr lang="en-US" i="0" dirty="0" smtClean="0">
                    <a:latin typeface="Cambria Math"/>
                  </a:rPr>
                  <a:t>𝐹=𝐹</a:t>
                </a:r>
                <a:r>
                  <a:rPr lang="en-US" b="0" i="0" dirty="0" smtClean="0">
                    <a:latin typeface="Cambria Math"/>
                  </a:rPr>
                  <a:t>_𝐵−</a:t>
                </a:r>
                <a:r>
                  <a:rPr lang="en-US" i="0" baseline="0" dirty="0" err="1" smtClean="0">
                    <a:latin typeface="Cambria Math"/>
                  </a:rPr>
                  <a:t>𝑊</a:t>
                </a:r>
                <a:r>
                  <a:rPr lang="en-US" b="0" i="0" baseline="0" dirty="0" smtClean="0">
                    <a:latin typeface="Cambria Math"/>
                  </a:rPr>
                  <a:t>_𝐻𝑒</a:t>
                </a:r>
                <a:endParaRPr lang="en-US" i="1" baseline="0" dirty="0" smtClean="0">
                  <a:latin typeface="Cambria Math"/>
                </a:endParaRPr>
              </a:p>
              <a:p>
                <a:r>
                  <a:rPr lang="en-US" i="0" baseline="0" dirty="0" smtClean="0">
                    <a:latin typeface="Cambria Math"/>
                  </a:rPr>
                  <a:t>𝑉</a:t>
                </a:r>
                <a:r>
                  <a:rPr lang="en-US" b="0" i="0" baseline="0" dirty="0" smtClean="0">
                    <a:latin typeface="Cambria Math"/>
                  </a:rPr>
                  <a:t>_𝑏𝑎𝑙𝑙𝑜𝑜𝑛</a:t>
                </a:r>
                <a:r>
                  <a:rPr lang="en-US" i="0" baseline="0" dirty="0" smtClean="0">
                    <a:latin typeface="Cambria Math"/>
                  </a:rPr>
                  <a:t>=4/3</a:t>
                </a:r>
                <a:r>
                  <a:rPr lang="el-GR" i="0" baseline="0" dirty="0" smtClean="0">
                    <a:latin typeface="Cambria Math"/>
                  </a:rPr>
                  <a:t> 𝜋</a:t>
                </a:r>
                <a:r>
                  <a:rPr lang="en-US" i="0" baseline="0" dirty="0" smtClean="0">
                    <a:latin typeface="Cambria Math"/>
                  </a:rPr>
                  <a:t>(</a:t>
                </a:r>
                <a:r>
                  <a:rPr lang="en-US" b="0" i="0" baseline="0" dirty="0" smtClean="0">
                    <a:latin typeface="Cambria Math"/>
                  </a:rPr>
                  <a:t>0</a:t>
                </a:r>
                <a:r>
                  <a:rPr lang="en-US" i="0" baseline="0" dirty="0" smtClean="0">
                    <a:latin typeface="Cambria Math"/>
                  </a:rPr>
                  <a:t>.2 𝑚)</a:t>
                </a:r>
                <a:r>
                  <a:rPr lang="en-US" b="0" i="0" baseline="0" dirty="0" smtClean="0">
                    <a:latin typeface="Cambria Math"/>
                  </a:rPr>
                  <a:t>^3</a:t>
                </a:r>
                <a:r>
                  <a:rPr lang="en-US" i="0" baseline="0" dirty="0" smtClean="0">
                    <a:latin typeface="Cambria Math"/>
                  </a:rPr>
                  <a:t>=0.03351 𝑚</a:t>
                </a:r>
                <a:r>
                  <a:rPr lang="en-US" b="0" i="0" baseline="0" dirty="0" smtClean="0">
                    <a:latin typeface="Cambria Math"/>
                  </a:rPr>
                  <a:t>^3</a:t>
                </a:r>
                <a:endParaRPr lang="en-US" baseline="0" dirty="0" smtClean="0"/>
              </a:p>
              <a:p>
                <a:r>
                  <a:rPr lang="en-US" i="0" dirty="0" smtClean="0">
                    <a:latin typeface="Cambria Math"/>
                  </a:rPr>
                  <a:t>𝐹</a:t>
                </a:r>
                <a:r>
                  <a:rPr lang="en-US" b="0" i="0" dirty="0" smtClean="0">
                    <a:latin typeface="Cambria Math"/>
                  </a:rPr>
                  <a:t>_𝐵</a:t>
                </a:r>
                <a:r>
                  <a:rPr lang="en-US" i="0" baseline="0" dirty="0" smtClean="0">
                    <a:latin typeface="Cambria Math"/>
                  </a:rPr>
                  <a:t>=</a:t>
                </a:r>
                <a:r>
                  <a:rPr lang="en-US" b="0" i="0" baseline="0" dirty="0" smtClean="0">
                    <a:latin typeface="Cambria Math"/>
                  </a:rPr>
                  <a:t>𝜌_𝑎𝑖𝑟 </a:t>
                </a:r>
                <a:r>
                  <a:rPr lang="en-US" i="0" baseline="0" dirty="0" err="1" smtClean="0">
                    <a:latin typeface="Cambria Math"/>
                  </a:rPr>
                  <a:t>𝑉</a:t>
                </a:r>
                <a:r>
                  <a:rPr lang="en-US" b="0" i="0" baseline="0" dirty="0" smtClean="0">
                    <a:latin typeface="Cambria Math"/>
                  </a:rPr>
                  <a:t>_𝑏𝑎𝑙𝑙𝑜𝑜𝑛</a:t>
                </a:r>
                <a:r>
                  <a:rPr lang="en-US" b="0" i="0" baseline="0" dirty="0" err="1" smtClean="0">
                    <a:latin typeface="Cambria Math"/>
                  </a:rPr>
                  <a:t> </a:t>
                </a:r>
                <a:r>
                  <a:rPr lang="en-US" i="0" baseline="0" dirty="0" err="1" smtClean="0">
                    <a:latin typeface="Cambria Math"/>
                  </a:rPr>
                  <a:t>𝑔</a:t>
                </a:r>
                <a:r>
                  <a:rPr lang="en-US" i="0" baseline="0" dirty="0" smtClean="0">
                    <a:latin typeface="Cambria Math"/>
                  </a:rPr>
                  <a:t>=(1.29 𝑘𝑔/𝑚</a:t>
                </a:r>
                <a:r>
                  <a:rPr lang="en-US" b="0" i="0" baseline="0" dirty="0" smtClean="0">
                    <a:latin typeface="Cambria Math"/>
                  </a:rPr>
                  <a:t>^3 )(</a:t>
                </a:r>
                <a:r>
                  <a:rPr lang="en-US" i="0" baseline="0" dirty="0" smtClean="0">
                    <a:latin typeface="Cambria Math"/>
                  </a:rPr>
                  <a:t>0.03351 𝑚</a:t>
                </a:r>
                <a:r>
                  <a:rPr lang="en-US" b="0" i="0" baseline="0" dirty="0" smtClean="0">
                    <a:latin typeface="Cambria Math"/>
                  </a:rPr>
                  <a:t>^3 )(</a:t>
                </a:r>
                <a:r>
                  <a:rPr lang="en-US" i="0" baseline="0" dirty="0" smtClean="0">
                    <a:latin typeface="Cambria Math"/>
                  </a:rPr>
                  <a:t>9.8 𝑚/𝑠</a:t>
                </a:r>
                <a:r>
                  <a:rPr lang="en-US" b="0" i="0" baseline="0" dirty="0" smtClean="0">
                    <a:latin typeface="Cambria Math"/>
                  </a:rPr>
                  <a:t>^2 )</a:t>
                </a:r>
                <a:r>
                  <a:rPr lang="en-US" i="0" baseline="0" dirty="0" smtClean="0">
                    <a:latin typeface="Cambria Math"/>
                  </a:rPr>
                  <a:t>=0.4236 𝑁</a:t>
                </a:r>
                <a:endParaRPr lang="en-US" baseline="0" dirty="0" smtClean="0"/>
              </a:p>
              <a:p>
                <a:r>
                  <a:rPr lang="en-US" i="0" baseline="0" dirty="0" smtClean="0">
                    <a:latin typeface="Cambria Math"/>
                  </a:rPr>
                  <a:t>𝑊</a:t>
                </a:r>
                <a:r>
                  <a:rPr lang="en-US" b="0" i="0" baseline="0" dirty="0" smtClean="0">
                    <a:latin typeface="Cambria Math"/>
                  </a:rPr>
                  <a:t>_𝐻𝑒</a:t>
                </a:r>
                <a:r>
                  <a:rPr lang="en-US" i="0" baseline="0" dirty="0" smtClean="0">
                    <a:latin typeface="Cambria Math"/>
                  </a:rPr>
                  <a:t>=</a:t>
                </a:r>
                <a:r>
                  <a:rPr lang="en-US" b="0" i="0" baseline="0" dirty="0" smtClean="0">
                    <a:latin typeface="Cambria Math"/>
                  </a:rPr>
                  <a:t>𝜌_𝐻𝑒 </a:t>
                </a:r>
                <a:r>
                  <a:rPr lang="en-US" i="0" baseline="0" dirty="0" err="1" smtClean="0">
                    <a:latin typeface="Cambria Math"/>
                  </a:rPr>
                  <a:t>𝑉</a:t>
                </a:r>
                <a:r>
                  <a:rPr lang="en-US" b="0" i="0" baseline="0" dirty="0" smtClean="0">
                    <a:latin typeface="Cambria Math"/>
                  </a:rPr>
                  <a:t>_𝑏𝑎𝑙𝑙𝑜𝑜𝑛</a:t>
                </a:r>
                <a:r>
                  <a:rPr lang="en-US" b="0" i="0" baseline="0" dirty="0" err="1" smtClean="0">
                    <a:latin typeface="Cambria Math"/>
                  </a:rPr>
                  <a:t> </a:t>
                </a:r>
                <a:r>
                  <a:rPr lang="en-US" i="0" baseline="0" dirty="0" err="1" smtClean="0">
                    <a:latin typeface="Cambria Math"/>
                  </a:rPr>
                  <a:t>𝑔</a:t>
                </a:r>
                <a:r>
                  <a:rPr lang="en-US" i="0" baseline="0" dirty="0" smtClean="0">
                    <a:latin typeface="Cambria Math"/>
                  </a:rPr>
                  <a:t>=(0.179 𝑘𝑔/𝑚</a:t>
                </a:r>
                <a:r>
                  <a:rPr lang="en-US" b="0" i="0" baseline="0" dirty="0" smtClean="0">
                    <a:latin typeface="Cambria Math"/>
                  </a:rPr>
                  <a:t>^3 )(</a:t>
                </a:r>
                <a:r>
                  <a:rPr lang="en-US" i="0" baseline="0" dirty="0" smtClean="0">
                    <a:latin typeface="Cambria Math"/>
                  </a:rPr>
                  <a:t>0.03351 𝑚</a:t>
                </a:r>
                <a:r>
                  <a:rPr lang="en-US" b="0" i="0" baseline="0" dirty="0" smtClean="0">
                    <a:latin typeface="Cambria Math"/>
                  </a:rPr>
                  <a:t>^3 )(</a:t>
                </a:r>
                <a:r>
                  <a:rPr lang="en-US" i="0" baseline="0" dirty="0" smtClean="0">
                    <a:latin typeface="Cambria Math"/>
                  </a:rPr>
                  <a:t>9.8 𝑚/𝑠</a:t>
                </a:r>
                <a:r>
                  <a:rPr lang="en-US" b="0" i="0" baseline="0" dirty="0" smtClean="0">
                    <a:latin typeface="Cambria Math"/>
                  </a:rPr>
                  <a:t>^2 )</a:t>
                </a:r>
                <a:r>
                  <a:rPr lang="en-US" i="0" baseline="0" dirty="0" smtClean="0">
                    <a:latin typeface="Cambria Math"/>
                  </a:rPr>
                  <a:t>=0.05878 𝑁</a:t>
                </a:r>
                <a:endParaRPr lang="en-US" baseline="0" dirty="0" smtClean="0"/>
              </a:p>
              <a:p>
                <a:r>
                  <a:rPr lang="en-US" b="0" i="0" dirty="0" smtClean="0">
                    <a:latin typeface="Cambria Math"/>
                  </a:rPr>
                  <a:t>∑</a:t>
                </a:r>
                <a:r>
                  <a:rPr lang="en-US" i="0" dirty="0" smtClean="0">
                    <a:latin typeface="Cambria Math"/>
                  </a:rPr>
                  <a:t>𝐹=</a:t>
                </a:r>
                <a:r>
                  <a:rPr lang="en-US" i="0" baseline="0" dirty="0" smtClean="0">
                    <a:latin typeface="Cambria Math"/>
                  </a:rPr>
                  <a:t>0.4236 𝑁</a:t>
                </a:r>
                <a:r>
                  <a:rPr lang="en-US" b="0" i="0" baseline="0" dirty="0" smtClean="0">
                    <a:latin typeface="Cambria Math"/>
                  </a:rPr>
                  <a:t>−</a:t>
                </a:r>
                <a:r>
                  <a:rPr lang="en-US" i="0" baseline="0" dirty="0" smtClean="0">
                    <a:latin typeface="Cambria Math"/>
                  </a:rPr>
                  <a:t>0.05878 𝑁=0.3648 𝑁</a:t>
                </a:r>
                <a:endParaRPr lang="en-US" baseline="0" dirty="0" smtClean="0"/>
              </a:p>
              <a:p>
                <a:endParaRPr lang="en-US" baseline="0" dirty="0" smtClean="0"/>
              </a:p>
              <a:p>
                <a:r>
                  <a:rPr lang="en-US" b="0" i="0" dirty="0" smtClean="0">
                    <a:latin typeface="Cambria Math"/>
                  </a:rPr>
                  <a:t>∑</a:t>
                </a:r>
                <a:r>
                  <a:rPr lang="en-US" i="0" dirty="0" smtClean="0">
                    <a:latin typeface="Cambria Math"/>
                  </a:rPr>
                  <a:t>𝐹=</a:t>
                </a:r>
                <a:r>
                  <a:rPr lang="en-US" i="0" dirty="0" err="1" smtClean="0">
                    <a:latin typeface="Cambria Math"/>
                  </a:rPr>
                  <a:t>𝐹</a:t>
                </a:r>
                <a:r>
                  <a:rPr lang="en-US" b="0" i="0" dirty="0" smtClean="0">
                    <a:latin typeface="Cambria Math"/>
                  </a:rPr>
                  <a:t>_𝐵</a:t>
                </a:r>
                <a:r>
                  <a:rPr lang="en-US" b="0" i="0" baseline="0" dirty="0" err="1" smtClean="0">
                    <a:latin typeface="Cambria Math"/>
                  </a:rPr>
                  <a:t> </a:t>
                </a:r>
                <a:r>
                  <a:rPr lang="en-US" i="0" baseline="0" dirty="0" err="1" smtClean="0">
                    <a:latin typeface="Cambria Math"/>
                  </a:rPr>
                  <a:t>𝑥</a:t>
                </a:r>
                <a:r>
                  <a:rPr lang="en-US" b="0" i="0" baseline="0" dirty="0" smtClean="0">
                    <a:latin typeface="Cambria Math"/>
                  </a:rPr>
                  <a:t>−</a:t>
                </a:r>
                <a:r>
                  <a:rPr lang="en-US" i="0" baseline="0" dirty="0" err="1" smtClean="0">
                    <a:latin typeface="Cambria Math"/>
                  </a:rPr>
                  <a:t>𝑊</a:t>
                </a:r>
                <a:r>
                  <a:rPr lang="en-US" b="0" i="0" baseline="0" dirty="0" smtClean="0">
                    <a:latin typeface="Cambria Math"/>
                  </a:rPr>
                  <a:t>_𝐻𝑒</a:t>
                </a:r>
                <a:r>
                  <a:rPr lang="en-US" b="0" i="0" baseline="0" dirty="0" err="1" smtClean="0">
                    <a:latin typeface="Cambria Math"/>
                  </a:rPr>
                  <a:t> </a:t>
                </a:r>
                <a:r>
                  <a:rPr lang="en-US" i="0" baseline="0" dirty="0" err="1" smtClean="0">
                    <a:latin typeface="Cambria Math"/>
                  </a:rPr>
                  <a:t>𝑥</a:t>
                </a:r>
                <a:r>
                  <a:rPr lang="en-US" b="0" i="0" baseline="0" dirty="0" smtClean="0">
                    <a:latin typeface="Cambria Math"/>
                  </a:rPr>
                  <a:t>−</a:t>
                </a:r>
                <a:r>
                  <a:rPr lang="en-US" i="0" baseline="0" dirty="0" err="1" smtClean="0">
                    <a:latin typeface="Cambria Math"/>
                  </a:rPr>
                  <a:t>𝑊</a:t>
                </a:r>
                <a:r>
                  <a:rPr lang="en-US" b="0" i="0" baseline="0" dirty="0" smtClean="0">
                    <a:latin typeface="Cambria Math"/>
                  </a:rPr>
                  <a:t>_𝑚𝑎𝑛</a:t>
                </a:r>
                <a:r>
                  <a:rPr lang="en-US" i="0" baseline="0" dirty="0" smtClean="0">
                    <a:latin typeface="Cambria Math"/>
                  </a:rPr>
                  <a:t>=0</a:t>
                </a:r>
                <a:endParaRPr lang="en-US" baseline="0" dirty="0" smtClean="0"/>
              </a:p>
              <a:p>
                <a:r>
                  <a:rPr lang="en-US" i="0" baseline="0" dirty="0" smtClean="0">
                    <a:latin typeface="Cambria Math"/>
                  </a:rPr>
                  <a:t>(0.3648 𝑁)𝑥</a:t>
                </a:r>
                <a:r>
                  <a:rPr lang="en-US" b="0" i="0" baseline="0" dirty="0" smtClean="0">
                    <a:latin typeface="Cambria Math"/>
                  </a:rPr>
                  <a:t>−</a:t>
                </a:r>
                <a:r>
                  <a:rPr lang="en-US" i="0" baseline="0" dirty="0" smtClean="0">
                    <a:latin typeface="Cambria Math"/>
                  </a:rPr>
                  <a:t>(80 𝑘𝑔)(9.8 𝑚/𝑠</a:t>
                </a:r>
                <a:r>
                  <a:rPr lang="en-US" b="0" i="0" baseline="0" dirty="0" smtClean="0">
                    <a:latin typeface="Cambria Math"/>
                  </a:rPr>
                  <a:t>^2 )</a:t>
                </a:r>
                <a:r>
                  <a:rPr lang="en-US" i="0" baseline="0" dirty="0" smtClean="0">
                    <a:latin typeface="Cambria Math"/>
                  </a:rPr>
                  <a:t>=0</a:t>
                </a:r>
                <a:endParaRPr lang="en-US" baseline="0" dirty="0" smtClean="0"/>
              </a:p>
              <a:p>
                <a:r>
                  <a:rPr lang="en-US" i="0" baseline="0" dirty="0" smtClean="0">
                    <a:latin typeface="Cambria Math"/>
                  </a:rPr>
                  <a:t>(0.3648 𝑁)𝑥=784 𝑁</a:t>
                </a:r>
                <a:endParaRPr lang="en-US" baseline="0" dirty="0" smtClean="0"/>
              </a:p>
              <a:p>
                <a:r>
                  <a:rPr lang="en-US" i="0" baseline="0" dirty="0" smtClean="0">
                    <a:latin typeface="Cambria Math"/>
                  </a:rPr>
                  <a:t>𝑥=2150 𝑏𝑎𝑙𝑙𝑜𝑜𝑛𝑠</a:t>
                </a:r>
                <a:endParaRPr lang="en-US" baseline="0" dirty="0"/>
              </a:p>
            </p:txBody>
          </p:sp>
        </mc:Fallback>
      </mc:AlternateContent>
      <p:sp>
        <p:nvSpPr>
          <p:cNvPr id="4" name="Slide Number Placeholder 3"/>
          <p:cNvSpPr>
            <a:spLocks noGrp="1"/>
          </p:cNvSpPr>
          <p:nvPr>
            <p:ph type="sldNum" sz="quarter" idx="10"/>
          </p:nvPr>
        </p:nvSpPr>
        <p:spPr/>
        <p:txBody>
          <a:bodyPr/>
          <a:lstStyle/>
          <a:p>
            <a:fld id="{F48C092F-C0BB-49D4-A877-7F4DBD853F47}" type="slidenum">
              <a:rPr lang="en-US" smtClean="0"/>
              <a:pPr/>
              <a:t>40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Towards</a:t>
            </a:r>
          </a:p>
          <a:p>
            <a:r>
              <a:rPr lang="en-US" dirty="0"/>
              <a:t>Moving air</a:t>
            </a:r>
          </a:p>
          <a:p>
            <a:r>
              <a:rPr lang="en-US" dirty="0"/>
              <a:t>Still air</a:t>
            </a:r>
          </a:p>
        </p:txBody>
      </p:sp>
      <p:sp>
        <p:nvSpPr>
          <p:cNvPr id="4" name="Slide Number Placeholder 3"/>
          <p:cNvSpPr>
            <a:spLocks noGrp="1"/>
          </p:cNvSpPr>
          <p:nvPr>
            <p:ph type="sldNum" sz="quarter" idx="10"/>
          </p:nvPr>
        </p:nvSpPr>
        <p:spPr/>
        <p:txBody>
          <a:bodyPr/>
          <a:lstStyle/>
          <a:p>
            <a:fld id="{10B01DDA-79E1-450C-A5D6-D99C33F9ABE8}" type="slidenum">
              <a:rPr lang="en-US" smtClean="0"/>
              <a:t>43</a:t>
            </a:fld>
            <a:endParaRPr lang="en-US"/>
          </a:p>
        </p:txBody>
      </p:sp>
    </p:spTree>
    <p:extLst>
      <p:ext uri="{BB962C8B-B14F-4D97-AF65-F5344CB8AC3E}">
        <p14:creationId xmlns:p14="http://schemas.microsoft.com/office/powerpoint/2010/main" val="1381161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B, then C, then A</a:t>
            </a:r>
          </a:p>
          <a:p>
            <a:endParaRPr lang="en-US" dirty="0"/>
          </a:p>
          <a:p>
            <a:r>
              <a:rPr lang="en-US" dirty="0"/>
              <a:t>My old wood</a:t>
            </a:r>
            <a:r>
              <a:rPr lang="en-US" baseline="0" dirty="0"/>
              <a:t>stove had 8in round pipe, then entered 10in square chimney. Since the area got bigger, the smoke slowed down. That let the creosote in the smoke build up on the chimney walls more and cause chimney fires.</a:t>
            </a:r>
            <a:endParaRPr lang="en-US" dirty="0"/>
          </a:p>
        </p:txBody>
      </p:sp>
      <p:sp>
        <p:nvSpPr>
          <p:cNvPr id="4" name="Slide Number Placeholder 3"/>
          <p:cNvSpPr>
            <a:spLocks noGrp="1"/>
          </p:cNvSpPr>
          <p:nvPr>
            <p:ph type="sldNum" sz="quarter" idx="10"/>
          </p:nvPr>
        </p:nvSpPr>
        <p:spPr/>
        <p:txBody>
          <a:bodyPr/>
          <a:lstStyle/>
          <a:p>
            <a:fld id="{F48C092F-C0BB-49D4-A877-7F4DBD853F47}" type="slidenum">
              <a:rPr lang="en-US" smtClean="0"/>
              <a:pPr/>
              <a:t>46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Incompressible so</a:t>
                </a:r>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𝐴</m:t>
                          </m:r>
                        </m:e>
                        <m:sub>
                          <m:r>
                            <a:rPr lang="en-US" b="0" i="1" dirty="0" smtClean="0">
                              <a:latin typeface="Cambria Math"/>
                            </a:rPr>
                            <m:t>1</m:t>
                          </m:r>
                        </m:sub>
                      </m:sSub>
                      <m:sSub>
                        <m:sSubPr>
                          <m:ctrlPr>
                            <a:rPr lang="en-US" b="0" i="1" dirty="0" smtClean="0">
                              <a:latin typeface="Cambria Math" panose="02040503050406030204" pitchFamily="18" charset="0"/>
                            </a:rPr>
                          </m:ctrlPr>
                        </m:sSubPr>
                        <m:e>
                          <m:bar>
                            <m:barPr>
                              <m:pos m:val="top"/>
                              <m:ctrlPr>
                                <a:rPr lang="en-US" b="0" i="1" dirty="0" smtClean="0">
                                  <a:latin typeface="Cambria Math" panose="02040503050406030204" pitchFamily="18" charset="0"/>
                                </a:rPr>
                              </m:ctrlPr>
                            </m:barPr>
                            <m:e>
                              <m:r>
                                <a:rPr lang="en-US" i="1" dirty="0" smtClean="0">
                                  <a:latin typeface="Cambria Math"/>
                                </a:rPr>
                                <m:t>𝑣</m:t>
                              </m:r>
                            </m:e>
                          </m:bar>
                        </m:e>
                        <m:sub>
                          <m:r>
                            <a:rPr lang="en-US" b="0" i="1" dirty="0" smtClean="0">
                              <a:latin typeface="Cambria Math"/>
                            </a:rPr>
                            <m:t>1</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𝐴</m:t>
                          </m:r>
                        </m:e>
                        <m:sub>
                          <m:r>
                            <a:rPr lang="en-US" b="0" i="1" dirty="0" smtClean="0">
                              <a:latin typeface="Cambria Math"/>
                            </a:rPr>
                            <m:t>2</m:t>
                          </m:r>
                        </m:sub>
                      </m:sSub>
                      <m:sSub>
                        <m:sSubPr>
                          <m:ctrlPr>
                            <a:rPr lang="en-US" b="0" i="1" dirty="0" smtClean="0">
                              <a:latin typeface="Cambria Math" panose="02040503050406030204" pitchFamily="18" charset="0"/>
                            </a:rPr>
                          </m:ctrlPr>
                        </m:sSubPr>
                        <m:e>
                          <m:bar>
                            <m:barPr>
                              <m:pos m:val="top"/>
                              <m:ctrlPr>
                                <a:rPr lang="en-US" b="0" i="1" dirty="0" smtClean="0">
                                  <a:latin typeface="Cambria Math" panose="02040503050406030204" pitchFamily="18" charset="0"/>
                                </a:rPr>
                              </m:ctrlPr>
                            </m:barPr>
                            <m:e>
                              <m:r>
                                <a:rPr lang="en-US" b="0" i="1" dirty="0" smtClean="0">
                                  <a:latin typeface="Cambria Math"/>
                                </a:rPr>
                                <m:t>𝑣</m:t>
                              </m:r>
                            </m:e>
                          </m:bar>
                        </m:e>
                        <m:sub>
                          <m:r>
                            <a:rPr lang="en-US" b="0" i="1" dirty="0" smtClean="0">
                              <a:latin typeface="Cambria Math"/>
                            </a:rPr>
                            <m:t>2</m:t>
                          </m:r>
                        </m:sub>
                      </m:sSub>
                    </m:oMath>
                  </m:oMathPara>
                </a14:m>
                <a:endParaRPr lang="en-US" dirty="0"/>
              </a:p>
              <a:p>
                <a:pPr/>
                <a14:m>
                  <m:oMathPara xmlns:m="http://schemas.openxmlformats.org/officeDocument/2006/math">
                    <m:oMathParaPr>
                      <m:jc m:val="centerGroup"/>
                    </m:oMathParaPr>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a:rPr>
                            <m:t>𝜋</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r>
                                    <a:rPr lang="en-US" i="1" dirty="0" smtClean="0">
                                      <a:latin typeface="Cambria Math"/>
                                    </a:rPr>
                                    <m:t>0.01</m:t>
                                  </m:r>
                                  <m:r>
                                    <a:rPr lang="en-US" b="0" i="1" dirty="0" smtClean="0">
                                      <a:latin typeface="Cambria Math"/>
                                    </a:rPr>
                                    <m:t> </m:t>
                                  </m:r>
                                  <m:r>
                                    <a:rPr lang="en-US" i="1" dirty="0" smtClean="0">
                                      <a:latin typeface="Cambria Math"/>
                                    </a:rPr>
                                    <m:t>𝑚</m:t>
                                  </m:r>
                                </m:e>
                              </m:d>
                            </m:e>
                            <m:sup>
                              <m:r>
                                <a:rPr lang="en-US" b="0" i="1" dirty="0" smtClean="0">
                                  <a:latin typeface="Cambria Math"/>
                                </a:rPr>
                                <m:t>2</m:t>
                              </m:r>
                            </m:sup>
                          </m:sSup>
                        </m:e>
                      </m:d>
                      <m:d>
                        <m:dPr>
                          <m:ctrlPr>
                            <a:rPr lang="en-US" b="0" i="1" baseline="0" dirty="0" smtClean="0">
                              <a:latin typeface="Cambria Math" panose="02040503050406030204" pitchFamily="18" charset="0"/>
                            </a:rPr>
                          </m:ctrlPr>
                        </m:dPr>
                        <m:e>
                          <m:r>
                            <a:rPr lang="en-US" i="1" baseline="0" dirty="0" smtClean="0">
                              <a:latin typeface="Cambria Math"/>
                            </a:rPr>
                            <m:t>0.5</m:t>
                          </m:r>
                          <m:f>
                            <m:fPr>
                              <m:ctrlPr>
                                <a:rPr lang="en-US" i="1" baseline="0" dirty="0" smtClean="0">
                                  <a:latin typeface="Cambria Math" panose="02040503050406030204" pitchFamily="18" charset="0"/>
                                </a:rPr>
                              </m:ctrlPr>
                            </m:fPr>
                            <m:num>
                              <m:r>
                                <a:rPr lang="en-US" i="1" baseline="0" dirty="0" smtClean="0">
                                  <a:latin typeface="Cambria Math"/>
                                </a:rPr>
                                <m:t>𝑚</m:t>
                              </m:r>
                            </m:num>
                            <m:den>
                              <m:r>
                                <a:rPr lang="en-US" i="1" baseline="0" dirty="0" smtClean="0">
                                  <a:latin typeface="Cambria Math"/>
                                </a:rPr>
                                <m:t>𝑠</m:t>
                              </m:r>
                            </m:den>
                          </m:f>
                        </m:e>
                      </m:d>
                      <m:r>
                        <a:rPr lang="en-US" i="1" baseline="0" dirty="0" smtClean="0">
                          <a:latin typeface="Cambria Math"/>
                        </a:rPr>
                        <m:t>=0.1</m:t>
                      </m:r>
                      <m:d>
                        <m:dPr>
                          <m:ctrlPr>
                            <a:rPr lang="en-US" i="1" baseline="0" dirty="0" smtClean="0">
                              <a:latin typeface="Cambria Math" panose="02040503050406030204" pitchFamily="18" charset="0"/>
                            </a:rPr>
                          </m:ctrlPr>
                        </m:dPr>
                        <m:e>
                          <m:r>
                            <a:rPr lang="en-US" b="0" i="1" dirty="0" smtClean="0">
                              <a:latin typeface="Cambria Math"/>
                            </a:rPr>
                            <m:t>𝜋</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r>
                                    <a:rPr lang="en-US" i="1" dirty="0" smtClean="0">
                                      <a:latin typeface="Cambria Math"/>
                                    </a:rPr>
                                    <m:t>0.01</m:t>
                                  </m:r>
                                  <m:r>
                                    <a:rPr lang="en-US" b="0" i="1" dirty="0" smtClean="0">
                                      <a:latin typeface="Cambria Math"/>
                                    </a:rPr>
                                    <m:t> </m:t>
                                  </m:r>
                                  <m:r>
                                    <a:rPr lang="en-US" i="1" dirty="0" smtClean="0">
                                      <a:latin typeface="Cambria Math"/>
                                    </a:rPr>
                                    <m:t>𝑚</m:t>
                                  </m:r>
                                </m:e>
                              </m:d>
                            </m:e>
                            <m:sup>
                              <m:r>
                                <a:rPr lang="en-US" b="0" i="1" dirty="0" smtClean="0">
                                  <a:latin typeface="Cambria Math"/>
                                </a:rPr>
                                <m:t>2</m:t>
                              </m:r>
                            </m:sup>
                          </m:sSup>
                        </m:e>
                      </m:d>
                      <m:r>
                        <a:rPr lang="en-US" i="1" baseline="0" dirty="0" smtClean="0">
                          <a:latin typeface="Cambria Math"/>
                        </a:rPr>
                        <m:t>𝑣</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𝑣</m:t>
                      </m:r>
                      <m:r>
                        <a:rPr lang="en-US" i="1" baseline="0" dirty="0" smtClean="0">
                          <a:latin typeface="Cambria Math"/>
                        </a:rPr>
                        <m:t>=5</m:t>
                      </m:r>
                      <m:f>
                        <m:fPr>
                          <m:ctrlPr>
                            <a:rPr lang="en-US" i="1" baseline="0" dirty="0" smtClean="0">
                              <a:latin typeface="Cambria Math" panose="02040503050406030204" pitchFamily="18" charset="0"/>
                            </a:rPr>
                          </m:ctrlPr>
                        </m:fPr>
                        <m:num>
                          <m:r>
                            <a:rPr lang="en-US" i="1" baseline="0" dirty="0" smtClean="0">
                              <a:latin typeface="Cambria Math"/>
                            </a:rPr>
                            <m:t>𝑚</m:t>
                          </m:r>
                        </m:num>
                        <m:den>
                          <m:r>
                            <a:rPr lang="en-US" i="1" baseline="0" dirty="0" smtClean="0">
                              <a:latin typeface="Cambria Math"/>
                            </a:rPr>
                            <m:t>𝑠</m:t>
                          </m:r>
                        </m:den>
                      </m:f>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dirty="0" smtClean="0"/>
                  <a:t>Incompressible so</a:t>
                </a:r>
              </a:p>
              <a:p>
                <a:r>
                  <a:rPr lang="en-US" i="0" dirty="0" smtClean="0">
                    <a:latin typeface="Cambria Math"/>
                  </a:rPr>
                  <a:t>𝐴</a:t>
                </a:r>
                <a:r>
                  <a:rPr lang="en-US" b="0" i="0" dirty="0" smtClean="0">
                    <a:latin typeface="Cambria Math"/>
                  </a:rPr>
                  <a:t>_1 ¯</a:t>
                </a:r>
                <a:r>
                  <a:rPr lang="en-US" i="0" dirty="0" smtClean="0">
                    <a:latin typeface="Cambria Math"/>
                  </a:rPr>
                  <a:t>𝑣</a:t>
                </a:r>
                <a:r>
                  <a:rPr lang="en-US" b="0" i="0" dirty="0" smtClean="0">
                    <a:latin typeface="Cambria Math"/>
                  </a:rPr>
                  <a:t>_1</a:t>
                </a:r>
                <a:r>
                  <a:rPr lang="en-US" i="0" dirty="0" smtClean="0">
                    <a:latin typeface="Cambria Math"/>
                  </a:rPr>
                  <a:t>=𝐴</a:t>
                </a:r>
                <a:r>
                  <a:rPr lang="en-US" b="0" i="0" dirty="0" smtClean="0">
                    <a:latin typeface="Cambria Math"/>
                  </a:rPr>
                  <a:t>_2 ¯𝑣_2</a:t>
                </a:r>
                <a:endParaRPr lang="en-US" dirty="0" smtClean="0"/>
              </a:p>
              <a:p>
                <a:r>
                  <a:rPr lang="en-US" b="0" i="0" dirty="0" smtClean="0">
                    <a:latin typeface="Cambria Math"/>
                  </a:rPr>
                  <a:t>(𝜋(</a:t>
                </a:r>
                <a:r>
                  <a:rPr lang="en-US" i="0" dirty="0" smtClean="0">
                    <a:latin typeface="Cambria Math"/>
                  </a:rPr>
                  <a:t>0.01</a:t>
                </a:r>
                <a:r>
                  <a:rPr lang="en-US" b="0" i="0" dirty="0" smtClean="0">
                    <a:latin typeface="Cambria Math"/>
                  </a:rPr>
                  <a:t> </a:t>
                </a:r>
                <a:r>
                  <a:rPr lang="en-US" i="0" dirty="0" smtClean="0">
                    <a:latin typeface="Cambria Math"/>
                  </a:rPr>
                  <a:t>𝑚)</a:t>
                </a:r>
                <a:r>
                  <a:rPr lang="en-US" b="0" i="0" dirty="0" smtClean="0">
                    <a:latin typeface="Cambria Math"/>
                  </a:rPr>
                  <a:t>^2</a:t>
                </a:r>
                <a:r>
                  <a:rPr lang="en-US" b="0" i="0" baseline="0" dirty="0" smtClean="0">
                    <a:latin typeface="Cambria Math"/>
                  </a:rPr>
                  <a:t> )(</a:t>
                </a:r>
                <a:r>
                  <a:rPr lang="en-US" i="0" baseline="0" dirty="0" smtClean="0">
                    <a:latin typeface="Cambria Math"/>
                  </a:rPr>
                  <a:t>0.5 𝑚/𝑠)=0.1(</a:t>
                </a:r>
                <a:r>
                  <a:rPr lang="en-US" b="0" i="0" dirty="0" smtClean="0">
                    <a:latin typeface="Cambria Math"/>
                  </a:rPr>
                  <a:t>𝜋(</a:t>
                </a:r>
                <a:r>
                  <a:rPr lang="en-US" i="0" dirty="0" smtClean="0">
                    <a:latin typeface="Cambria Math"/>
                  </a:rPr>
                  <a:t>0.01</a:t>
                </a:r>
                <a:r>
                  <a:rPr lang="en-US" b="0" i="0" dirty="0" smtClean="0">
                    <a:latin typeface="Cambria Math"/>
                  </a:rPr>
                  <a:t> </a:t>
                </a:r>
                <a:r>
                  <a:rPr lang="en-US" i="0" dirty="0" smtClean="0">
                    <a:latin typeface="Cambria Math"/>
                  </a:rPr>
                  <a:t>𝑚)</a:t>
                </a:r>
                <a:r>
                  <a:rPr lang="en-US" b="0" i="0" dirty="0" smtClean="0">
                    <a:latin typeface="Cambria Math"/>
                  </a:rPr>
                  <a:t>^2</a:t>
                </a:r>
                <a:r>
                  <a:rPr lang="en-US" b="0" i="0" baseline="0" dirty="0" smtClean="0">
                    <a:latin typeface="Cambria Math"/>
                  </a:rPr>
                  <a:t> )</a:t>
                </a:r>
                <a:r>
                  <a:rPr lang="en-US" i="0" baseline="0" dirty="0" smtClean="0">
                    <a:latin typeface="Cambria Math"/>
                  </a:rPr>
                  <a:t>𝑣</a:t>
                </a:r>
                <a:endParaRPr lang="en-US" baseline="0" dirty="0" smtClean="0"/>
              </a:p>
              <a:p>
                <a:r>
                  <a:rPr lang="en-US" i="0" baseline="0" dirty="0" smtClean="0">
                    <a:latin typeface="Cambria Math"/>
                  </a:rPr>
                  <a:t>𝑣=5 𝑚/𝑠</a:t>
                </a:r>
                <a:endParaRPr lang="en-US" dirty="0"/>
              </a:p>
            </p:txBody>
          </p:sp>
        </mc:Fallback>
      </mc:AlternateContent>
      <p:sp>
        <p:nvSpPr>
          <p:cNvPr id="4" name="Slide Number Placeholder 3"/>
          <p:cNvSpPr>
            <a:spLocks noGrp="1"/>
          </p:cNvSpPr>
          <p:nvPr>
            <p:ph type="sldNum" sz="quarter" idx="10"/>
          </p:nvPr>
        </p:nvSpPr>
        <p:spPr/>
        <p:txBody>
          <a:bodyPr/>
          <a:lstStyle/>
          <a:p>
            <a:fld id="{F48C092F-C0BB-49D4-A877-7F4DBD853F47}" type="slidenum">
              <a:rPr lang="en-US" smtClean="0"/>
              <a:pPr/>
              <a:t>47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C092F-C0BB-49D4-A877-7F4DBD853F47}" type="slidenum">
              <a:rPr lang="en-US" smtClean="0"/>
              <a:pPr/>
              <a:t>51</a:t>
            </a:fld>
            <a:endParaRPr lang="en-US"/>
          </a:p>
        </p:txBody>
      </p:sp>
    </p:spTree>
    <p:extLst>
      <p:ext uri="{BB962C8B-B14F-4D97-AF65-F5344CB8AC3E}">
        <p14:creationId xmlns:p14="http://schemas.microsoft.com/office/powerpoint/2010/main" val="9434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C092F-C0BB-49D4-A877-7F4DBD853F47}" type="slidenum">
              <a:rPr lang="en-US" smtClean="0"/>
              <a:pPr/>
              <a:t>11</a:t>
            </a:fld>
            <a:endParaRPr lang="en-US"/>
          </a:p>
        </p:txBody>
      </p:sp>
    </p:spTree>
    <p:extLst>
      <p:ext uri="{BB962C8B-B14F-4D97-AF65-F5344CB8AC3E}">
        <p14:creationId xmlns:p14="http://schemas.microsoft.com/office/powerpoint/2010/main" val="1969188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sz="1200" b="0" i="1" kern="1200" smtClean="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𝑃</m:t>
                          </m:r>
                        </m:e>
                        <m:sub>
                          <m:r>
                            <a:rPr lang="en-US" sz="1200" b="0" i="1" kern="1200">
                              <a:solidFill>
                                <a:schemeClr val="tx1"/>
                              </a:solidFill>
                              <a:effectLst/>
                              <a:latin typeface="Cambria Math" panose="02040503050406030204" pitchFamily="18" charset="0"/>
                              <a:ea typeface="+mn-ea"/>
                              <a:cs typeface="+mn-cs"/>
                            </a:rPr>
                            <m:t>1</m:t>
                          </m:r>
                        </m:sub>
                      </m:sSub>
                      <m:r>
                        <a:rPr lang="en-US" sz="1200" b="0" i="1" kern="1200">
                          <a:solidFill>
                            <a:schemeClr val="tx1"/>
                          </a:solidFill>
                          <a:effectLst/>
                          <a:latin typeface="Cambria Math" panose="02040503050406030204" pitchFamily="18" charset="0"/>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1</m:t>
                          </m:r>
                        </m:num>
                        <m:den>
                          <m:r>
                            <a:rPr lang="en-US" sz="1200" b="0" i="1" kern="1200">
                              <a:solidFill>
                                <a:schemeClr val="tx1"/>
                              </a:solidFill>
                              <a:effectLst/>
                              <a:latin typeface="Cambria Math" panose="02040503050406030204" pitchFamily="18" charset="0"/>
                              <a:ea typeface="+mn-ea"/>
                              <a:cs typeface="+mn-cs"/>
                            </a:rPr>
                            <m:t>2</m:t>
                          </m:r>
                        </m:den>
                      </m:f>
                      <m:r>
                        <a:rPr lang="en-US" sz="1200" b="0" i="1" kern="1200">
                          <a:solidFill>
                            <a:schemeClr val="tx1"/>
                          </a:solidFill>
                          <a:effectLst/>
                          <a:latin typeface="Cambria Math" panose="02040503050406030204" pitchFamily="18" charset="0"/>
                          <a:ea typeface="+mn-ea"/>
                          <a:cs typeface="+mn-cs"/>
                        </a:rPr>
                        <m:t>𝜌</m:t>
                      </m:r>
                      <m:sSubSup>
                        <m:sSubSupPr>
                          <m:ctrlPr>
                            <a:rPr lang="en-US" sz="1200" b="0" i="1" kern="1200">
                              <a:solidFill>
                                <a:schemeClr val="tx1"/>
                              </a:solidFill>
                              <a:effectLst/>
                              <a:latin typeface="Cambria Math" panose="02040503050406030204" pitchFamily="18" charset="0"/>
                              <a:ea typeface="+mn-ea"/>
                              <a:cs typeface="+mn-cs"/>
                            </a:rPr>
                          </m:ctrlPr>
                        </m:sSubSupPr>
                        <m:e>
                          <m:r>
                            <a:rPr lang="en-US" sz="1200" b="0" i="1" kern="1200">
                              <a:solidFill>
                                <a:schemeClr val="tx1"/>
                              </a:solidFill>
                              <a:effectLst/>
                              <a:latin typeface="Cambria Math" panose="02040503050406030204" pitchFamily="18" charset="0"/>
                              <a:ea typeface="+mn-ea"/>
                              <a:cs typeface="+mn-cs"/>
                            </a:rPr>
                            <m:t>𝑣</m:t>
                          </m:r>
                        </m:e>
                        <m:sub>
                          <m:r>
                            <a:rPr lang="en-US" sz="1200" b="0" i="1" kern="1200">
                              <a:solidFill>
                                <a:schemeClr val="tx1"/>
                              </a:solidFill>
                              <a:effectLst/>
                              <a:latin typeface="Cambria Math" panose="02040503050406030204" pitchFamily="18" charset="0"/>
                              <a:ea typeface="+mn-ea"/>
                              <a:cs typeface="+mn-cs"/>
                            </a:rPr>
                            <m:t>1</m:t>
                          </m:r>
                        </m:sub>
                        <m:sup>
                          <m:r>
                            <a:rPr lang="en-US" sz="1200" b="0" i="1" kern="1200">
                              <a:solidFill>
                                <a:schemeClr val="tx1"/>
                              </a:solidFill>
                              <a:effectLst/>
                              <a:latin typeface="Cambria Math" panose="02040503050406030204" pitchFamily="18" charset="0"/>
                              <a:ea typeface="+mn-ea"/>
                              <a:cs typeface="+mn-cs"/>
                            </a:rPr>
                            <m:t>2</m:t>
                          </m:r>
                        </m:sup>
                      </m:sSubSup>
                      <m:r>
                        <a:rPr lang="en-US" sz="1200" b="0" i="1" kern="1200">
                          <a:solidFill>
                            <a:schemeClr val="tx1"/>
                          </a:solidFill>
                          <a:effectLst/>
                          <a:latin typeface="Cambria Math" panose="02040503050406030204" pitchFamily="18" charset="0"/>
                          <a:ea typeface="+mn-ea"/>
                          <a:cs typeface="+mn-cs"/>
                        </a:rPr>
                        <m:t>+</m:t>
                      </m:r>
                      <m:r>
                        <a:rPr lang="en-US" sz="1200" b="0" i="1" kern="1200">
                          <a:solidFill>
                            <a:schemeClr val="tx1"/>
                          </a:solidFill>
                          <a:effectLst/>
                          <a:latin typeface="Cambria Math" panose="02040503050406030204" pitchFamily="18" charset="0"/>
                          <a:ea typeface="+mn-ea"/>
                          <a:cs typeface="+mn-cs"/>
                        </a:rPr>
                        <m:t>𝜌</m:t>
                      </m:r>
                      <m:r>
                        <a:rPr lang="en-US" sz="1200" b="0" i="1" kern="1200">
                          <a:solidFill>
                            <a:schemeClr val="tx1"/>
                          </a:solidFill>
                          <a:effectLst/>
                          <a:latin typeface="Cambria Math" panose="02040503050406030204" pitchFamily="18" charset="0"/>
                          <a:ea typeface="+mn-ea"/>
                          <a:cs typeface="+mn-cs"/>
                        </a:rPr>
                        <m:t>𝑔</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h</m:t>
                          </m:r>
                        </m:e>
                        <m:sub>
                          <m:r>
                            <a:rPr lang="en-US" sz="1200" b="0" i="1" kern="1200">
                              <a:solidFill>
                                <a:schemeClr val="tx1"/>
                              </a:solidFill>
                              <a:effectLst/>
                              <a:latin typeface="Cambria Math" panose="02040503050406030204" pitchFamily="18" charset="0"/>
                              <a:ea typeface="+mn-ea"/>
                              <a:cs typeface="+mn-cs"/>
                            </a:rPr>
                            <m:t>1</m:t>
                          </m:r>
                        </m:sub>
                      </m:sSub>
                      <m:r>
                        <a:rPr lang="en-US" sz="1200" b="0" i="1" kern="1200">
                          <a:solidFill>
                            <a:schemeClr val="tx1"/>
                          </a:solidFill>
                          <a:effectLst/>
                          <a:latin typeface="Cambria Math" panose="02040503050406030204" pitchFamily="18" charset="0"/>
                          <a:ea typeface="+mn-ea"/>
                          <a:cs typeface="+mn-cs"/>
                        </a:rPr>
                        <m:t>=</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𝑃</m:t>
                          </m:r>
                        </m:e>
                        <m:sub>
                          <m:r>
                            <a:rPr lang="en-US" sz="1200" b="0" i="1" kern="1200">
                              <a:solidFill>
                                <a:schemeClr val="tx1"/>
                              </a:solidFill>
                              <a:effectLst/>
                              <a:latin typeface="Cambria Math" panose="02040503050406030204" pitchFamily="18" charset="0"/>
                              <a:ea typeface="+mn-ea"/>
                              <a:cs typeface="+mn-cs"/>
                            </a:rPr>
                            <m:t>2</m:t>
                          </m:r>
                        </m:sub>
                      </m:sSub>
                      <m:r>
                        <a:rPr lang="en-US" sz="1200" b="0" i="1" kern="1200">
                          <a:solidFill>
                            <a:schemeClr val="tx1"/>
                          </a:solidFill>
                          <a:effectLst/>
                          <a:latin typeface="Cambria Math" panose="02040503050406030204" pitchFamily="18" charset="0"/>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1</m:t>
                          </m:r>
                        </m:num>
                        <m:den>
                          <m:r>
                            <a:rPr lang="en-US" sz="1200" b="0" i="1" kern="1200">
                              <a:solidFill>
                                <a:schemeClr val="tx1"/>
                              </a:solidFill>
                              <a:effectLst/>
                              <a:latin typeface="Cambria Math" panose="02040503050406030204" pitchFamily="18" charset="0"/>
                              <a:ea typeface="+mn-ea"/>
                              <a:cs typeface="+mn-cs"/>
                            </a:rPr>
                            <m:t>2</m:t>
                          </m:r>
                        </m:den>
                      </m:f>
                      <m:r>
                        <a:rPr lang="en-US" sz="1200" b="0" i="1" kern="1200">
                          <a:solidFill>
                            <a:schemeClr val="tx1"/>
                          </a:solidFill>
                          <a:effectLst/>
                          <a:latin typeface="Cambria Math" panose="02040503050406030204" pitchFamily="18" charset="0"/>
                          <a:ea typeface="+mn-ea"/>
                          <a:cs typeface="+mn-cs"/>
                        </a:rPr>
                        <m:t>𝜌</m:t>
                      </m:r>
                      <m:sSubSup>
                        <m:sSubSupPr>
                          <m:ctrlPr>
                            <a:rPr lang="en-US" sz="1200" b="0" i="1" kern="1200">
                              <a:solidFill>
                                <a:schemeClr val="tx1"/>
                              </a:solidFill>
                              <a:effectLst/>
                              <a:latin typeface="Cambria Math" panose="02040503050406030204" pitchFamily="18" charset="0"/>
                              <a:ea typeface="+mn-ea"/>
                              <a:cs typeface="+mn-cs"/>
                            </a:rPr>
                          </m:ctrlPr>
                        </m:sSubSupPr>
                        <m:e>
                          <m:r>
                            <a:rPr lang="en-US" sz="1200" b="0" i="1" kern="1200">
                              <a:solidFill>
                                <a:schemeClr val="tx1"/>
                              </a:solidFill>
                              <a:effectLst/>
                              <a:latin typeface="Cambria Math" panose="02040503050406030204" pitchFamily="18" charset="0"/>
                              <a:ea typeface="+mn-ea"/>
                              <a:cs typeface="+mn-cs"/>
                            </a:rPr>
                            <m:t>𝑣</m:t>
                          </m:r>
                        </m:e>
                        <m:sub>
                          <m:r>
                            <a:rPr lang="en-US" sz="1200" b="0" i="1" kern="1200">
                              <a:solidFill>
                                <a:schemeClr val="tx1"/>
                              </a:solidFill>
                              <a:effectLst/>
                              <a:latin typeface="Cambria Math" panose="02040503050406030204" pitchFamily="18" charset="0"/>
                              <a:ea typeface="+mn-ea"/>
                              <a:cs typeface="+mn-cs"/>
                            </a:rPr>
                            <m:t>2</m:t>
                          </m:r>
                        </m:sub>
                        <m:sup>
                          <m:r>
                            <a:rPr lang="en-US" sz="1200" b="0" i="1" kern="1200">
                              <a:solidFill>
                                <a:schemeClr val="tx1"/>
                              </a:solidFill>
                              <a:effectLst/>
                              <a:latin typeface="Cambria Math" panose="02040503050406030204" pitchFamily="18" charset="0"/>
                              <a:ea typeface="+mn-ea"/>
                              <a:cs typeface="+mn-cs"/>
                            </a:rPr>
                            <m:t>2</m:t>
                          </m:r>
                        </m:sup>
                      </m:sSubSup>
                      <m:r>
                        <a:rPr lang="en-US" sz="1200" b="0" i="1" kern="1200">
                          <a:solidFill>
                            <a:schemeClr val="tx1"/>
                          </a:solidFill>
                          <a:effectLst/>
                          <a:latin typeface="Cambria Math" panose="02040503050406030204" pitchFamily="18" charset="0"/>
                          <a:ea typeface="+mn-ea"/>
                          <a:cs typeface="+mn-cs"/>
                        </a:rPr>
                        <m:t>+</m:t>
                      </m:r>
                      <m:r>
                        <a:rPr lang="en-US" sz="1200" b="0" i="1" kern="1200">
                          <a:solidFill>
                            <a:schemeClr val="tx1"/>
                          </a:solidFill>
                          <a:effectLst/>
                          <a:latin typeface="Cambria Math" panose="02040503050406030204" pitchFamily="18" charset="0"/>
                          <a:ea typeface="+mn-ea"/>
                          <a:cs typeface="+mn-cs"/>
                        </a:rPr>
                        <m:t>𝜌</m:t>
                      </m:r>
                      <m:r>
                        <a:rPr lang="en-US" sz="1200" b="0" i="1" kern="1200">
                          <a:solidFill>
                            <a:schemeClr val="tx1"/>
                          </a:solidFill>
                          <a:effectLst/>
                          <a:latin typeface="Cambria Math" panose="02040503050406030204" pitchFamily="18" charset="0"/>
                          <a:ea typeface="+mn-ea"/>
                          <a:cs typeface="+mn-cs"/>
                        </a:rPr>
                        <m:t>𝑔</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h</m:t>
                          </m:r>
                        </m:e>
                        <m:sub>
                          <m:r>
                            <a:rPr lang="en-US" sz="1200" b="0" i="1" kern="1200">
                              <a:solidFill>
                                <a:schemeClr val="tx1"/>
                              </a:solidFill>
                              <a:effectLst/>
                              <a:latin typeface="Cambria Math" panose="02040503050406030204" pitchFamily="18" charset="0"/>
                              <a:ea typeface="+mn-ea"/>
                              <a:cs typeface="+mn-cs"/>
                            </a:rPr>
                            <m:t>2</m:t>
                          </m:r>
                        </m:sub>
                      </m:sSub>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𝑃</m:t>
                          </m:r>
                        </m:e>
                        <m:sub>
                          <m:r>
                            <a:rPr lang="en-US" sz="1200" b="0" i="1" kern="1200">
                              <a:solidFill>
                                <a:schemeClr val="tx1"/>
                              </a:solidFill>
                              <a:effectLst/>
                              <a:latin typeface="Cambria Math" panose="02040503050406030204" pitchFamily="18" charset="0"/>
                              <a:ea typeface="+mn-ea"/>
                              <a:cs typeface="+mn-cs"/>
                            </a:rPr>
                            <m:t>1</m:t>
                          </m:r>
                        </m:sub>
                      </m:sSub>
                      <m:r>
                        <a:rPr lang="en-US" sz="1200" b="0" i="1" kern="1200">
                          <a:solidFill>
                            <a:schemeClr val="tx1"/>
                          </a:solidFill>
                          <a:effectLst/>
                          <a:latin typeface="Cambria Math" panose="02040503050406030204" pitchFamily="18" charset="0"/>
                          <a:ea typeface="+mn-ea"/>
                          <a:cs typeface="+mn-cs"/>
                        </a:rPr>
                        <m:t>−</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𝑃</m:t>
                          </m:r>
                        </m:e>
                        <m:sub>
                          <m:r>
                            <a:rPr lang="en-US" sz="1200" b="0" i="1" kern="1200">
                              <a:solidFill>
                                <a:schemeClr val="tx1"/>
                              </a:solidFill>
                              <a:effectLst/>
                              <a:latin typeface="Cambria Math" panose="02040503050406030204" pitchFamily="18" charset="0"/>
                              <a:ea typeface="+mn-ea"/>
                              <a:cs typeface="+mn-cs"/>
                            </a:rPr>
                            <m:t>2</m:t>
                          </m:r>
                        </m:sub>
                      </m:sSub>
                      <m:r>
                        <a:rPr lang="en-US" sz="1200" b="0" i="1" kern="1200">
                          <a:solidFill>
                            <a:schemeClr val="tx1"/>
                          </a:solidFill>
                          <a:effectLst/>
                          <a:latin typeface="Cambria Math" panose="02040503050406030204" pitchFamily="18" charset="0"/>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1</m:t>
                          </m:r>
                        </m:num>
                        <m:den>
                          <m:r>
                            <a:rPr lang="en-US" sz="1200" b="0" i="1" kern="1200">
                              <a:solidFill>
                                <a:schemeClr val="tx1"/>
                              </a:solidFill>
                              <a:effectLst/>
                              <a:latin typeface="Cambria Math" panose="02040503050406030204" pitchFamily="18" charset="0"/>
                              <a:ea typeface="+mn-ea"/>
                              <a:cs typeface="+mn-cs"/>
                            </a:rPr>
                            <m:t>2</m:t>
                          </m:r>
                        </m:den>
                      </m:f>
                      <m:r>
                        <a:rPr lang="en-US" sz="1200" b="0" i="1" kern="1200">
                          <a:solidFill>
                            <a:schemeClr val="tx1"/>
                          </a:solidFill>
                          <a:effectLst/>
                          <a:latin typeface="Cambria Math" panose="02040503050406030204" pitchFamily="18" charset="0"/>
                          <a:ea typeface="+mn-ea"/>
                          <a:cs typeface="+mn-cs"/>
                        </a:rPr>
                        <m:t>𝜌</m:t>
                      </m:r>
                      <m:sSubSup>
                        <m:sSubSupPr>
                          <m:ctrlPr>
                            <a:rPr lang="en-US" sz="1200" b="0" i="1" kern="1200">
                              <a:solidFill>
                                <a:schemeClr val="tx1"/>
                              </a:solidFill>
                              <a:effectLst/>
                              <a:latin typeface="Cambria Math" panose="02040503050406030204" pitchFamily="18" charset="0"/>
                              <a:ea typeface="+mn-ea"/>
                              <a:cs typeface="+mn-cs"/>
                            </a:rPr>
                          </m:ctrlPr>
                        </m:sSubSupPr>
                        <m:e>
                          <m:r>
                            <a:rPr lang="en-US" sz="1200" b="0" i="1" kern="1200">
                              <a:solidFill>
                                <a:schemeClr val="tx1"/>
                              </a:solidFill>
                              <a:effectLst/>
                              <a:latin typeface="Cambria Math" panose="02040503050406030204" pitchFamily="18" charset="0"/>
                              <a:ea typeface="+mn-ea"/>
                              <a:cs typeface="+mn-cs"/>
                            </a:rPr>
                            <m:t>𝑣</m:t>
                          </m:r>
                        </m:e>
                        <m:sub>
                          <m:r>
                            <a:rPr lang="en-US" sz="1200" b="0" i="1" kern="1200">
                              <a:solidFill>
                                <a:schemeClr val="tx1"/>
                              </a:solidFill>
                              <a:effectLst/>
                              <a:latin typeface="Cambria Math" panose="02040503050406030204" pitchFamily="18" charset="0"/>
                              <a:ea typeface="+mn-ea"/>
                              <a:cs typeface="+mn-cs"/>
                            </a:rPr>
                            <m:t>2</m:t>
                          </m:r>
                        </m:sub>
                        <m:sup>
                          <m:r>
                            <a:rPr lang="en-US" sz="1200" b="0" i="1" kern="1200">
                              <a:solidFill>
                                <a:schemeClr val="tx1"/>
                              </a:solidFill>
                              <a:effectLst/>
                              <a:latin typeface="Cambria Math" panose="02040503050406030204" pitchFamily="18" charset="0"/>
                              <a:ea typeface="+mn-ea"/>
                              <a:cs typeface="+mn-cs"/>
                            </a:rPr>
                            <m:t>2</m:t>
                          </m:r>
                        </m:sup>
                      </m:sSubSup>
                      <m:r>
                        <a:rPr lang="en-US" sz="1200" b="0" i="1" kern="1200">
                          <a:solidFill>
                            <a:schemeClr val="tx1"/>
                          </a:solidFill>
                          <a:effectLst/>
                          <a:latin typeface="Cambria Math" panose="02040503050406030204" pitchFamily="18" charset="0"/>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1</m:t>
                          </m:r>
                        </m:num>
                        <m:den>
                          <m:r>
                            <a:rPr lang="en-US" sz="1200" b="0" i="1" kern="1200">
                              <a:solidFill>
                                <a:schemeClr val="tx1"/>
                              </a:solidFill>
                              <a:effectLst/>
                              <a:latin typeface="Cambria Math" panose="02040503050406030204" pitchFamily="18" charset="0"/>
                              <a:ea typeface="+mn-ea"/>
                              <a:cs typeface="+mn-cs"/>
                            </a:rPr>
                            <m:t>2</m:t>
                          </m:r>
                        </m:den>
                      </m:f>
                      <m:r>
                        <a:rPr lang="en-US" sz="1200" b="0" i="1" kern="1200">
                          <a:solidFill>
                            <a:schemeClr val="tx1"/>
                          </a:solidFill>
                          <a:effectLst/>
                          <a:latin typeface="Cambria Math" panose="02040503050406030204" pitchFamily="18" charset="0"/>
                          <a:ea typeface="+mn-ea"/>
                          <a:cs typeface="+mn-cs"/>
                        </a:rPr>
                        <m:t>𝜌</m:t>
                      </m:r>
                      <m:sSubSup>
                        <m:sSubSupPr>
                          <m:ctrlPr>
                            <a:rPr lang="en-US" sz="1200" b="0" i="1" kern="1200">
                              <a:solidFill>
                                <a:schemeClr val="tx1"/>
                              </a:solidFill>
                              <a:effectLst/>
                              <a:latin typeface="Cambria Math" panose="02040503050406030204" pitchFamily="18" charset="0"/>
                              <a:ea typeface="+mn-ea"/>
                              <a:cs typeface="+mn-cs"/>
                            </a:rPr>
                          </m:ctrlPr>
                        </m:sSubSupPr>
                        <m:e>
                          <m:r>
                            <a:rPr lang="en-US" sz="1200" b="0" i="1" kern="1200">
                              <a:solidFill>
                                <a:schemeClr val="tx1"/>
                              </a:solidFill>
                              <a:effectLst/>
                              <a:latin typeface="Cambria Math" panose="02040503050406030204" pitchFamily="18" charset="0"/>
                              <a:ea typeface="+mn-ea"/>
                              <a:cs typeface="+mn-cs"/>
                            </a:rPr>
                            <m:t>𝑣</m:t>
                          </m:r>
                        </m:e>
                        <m:sub>
                          <m:r>
                            <a:rPr lang="en-US" sz="1200" b="0" i="1" kern="1200">
                              <a:solidFill>
                                <a:schemeClr val="tx1"/>
                              </a:solidFill>
                              <a:effectLst/>
                              <a:latin typeface="Cambria Math" panose="02040503050406030204" pitchFamily="18" charset="0"/>
                              <a:ea typeface="+mn-ea"/>
                              <a:cs typeface="+mn-cs"/>
                            </a:rPr>
                            <m:t>1</m:t>
                          </m:r>
                        </m:sub>
                        <m:sup>
                          <m:r>
                            <a:rPr lang="en-US" sz="1200" b="0" i="1" kern="1200">
                              <a:solidFill>
                                <a:schemeClr val="tx1"/>
                              </a:solidFill>
                              <a:effectLst/>
                              <a:latin typeface="Cambria Math" panose="02040503050406030204" pitchFamily="18" charset="0"/>
                              <a:ea typeface="+mn-ea"/>
                              <a:cs typeface="+mn-cs"/>
                            </a:rPr>
                            <m:t>2</m:t>
                          </m:r>
                        </m:sup>
                      </m:sSubSup>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sz="1200" b="0" i="1" kern="1200" smtClean="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𝐴</m:t>
                          </m:r>
                        </m:e>
                        <m:sub>
                          <m:r>
                            <a:rPr lang="en-US" sz="1200" b="0" i="1" kern="1200">
                              <a:solidFill>
                                <a:schemeClr val="tx1"/>
                              </a:solidFill>
                              <a:effectLst/>
                              <a:latin typeface="Cambria Math" panose="02040503050406030204" pitchFamily="18" charset="0"/>
                              <a:ea typeface="+mn-ea"/>
                              <a:cs typeface="+mn-cs"/>
                            </a:rPr>
                            <m:t>1</m:t>
                          </m:r>
                        </m:sub>
                      </m:sSub>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𝑣</m:t>
                          </m:r>
                        </m:e>
                        <m:sub>
                          <m:r>
                            <a:rPr lang="en-US" sz="1200" b="0" i="1" kern="1200">
                              <a:solidFill>
                                <a:schemeClr val="tx1"/>
                              </a:solidFill>
                              <a:effectLst/>
                              <a:latin typeface="Cambria Math" panose="02040503050406030204" pitchFamily="18" charset="0"/>
                              <a:ea typeface="+mn-ea"/>
                              <a:cs typeface="+mn-cs"/>
                            </a:rPr>
                            <m:t>1</m:t>
                          </m:r>
                        </m:sub>
                      </m:sSub>
                      <m:r>
                        <a:rPr lang="en-US" sz="1200" b="0" i="1" kern="1200">
                          <a:solidFill>
                            <a:schemeClr val="tx1"/>
                          </a:solidFill>
                          <a:effectLst/>
                          <a:latin typeface="Cambria Math" panose="02040503050406030204" pitchFamily="18" charset="0"/>
                          <a:ea typeface="+mn-ea"/>
                          <a:cs typeface="+mn-cs"/>
                        </a:rPr>
                        <m:t>=</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𝐴</m:t>
                          </m:r>
                        </m:e>
                        <m:sub>
                          <m:r>
                            <a:rPr lang="en-US" sz="1200" b="0" i="1" kern="1200">
                              <a:solidFill>
                                <a:schemeClr val="tx1"/>
                              </a:solidFill>
                              <a:effectLst/>
                              <a:latin typeface="Cambria Math" panose="02040503050406030204" pitchFamily="18" charset="0"/>
                              <a:ea typeface="+mn-ea"/>
                              <a:cs typeface="+mn-cs"/>
                            </a:rPr>
                            <m:t>2</m:t>
                          </m:r>
                        </m:sub>
                      </m:sSub>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𝑣</m:t>
                          </m:r>
                        </m:e>
                        <m:sub>
                          <m:r>
                            <a:rPr lang="en-US" sz="1200" b="0" i="1" kern="1200">
                              <a:solidFill>
                                <a:schemeClr val="tx1"/>
                              </a:solidFill>
                              <a:effectLst/>
                              <a:latin typeface="Cambria Math" panose="02040503050406030204" pitchFamily="18" charset="0"/>
                              <a:ea typeface="+mn-ea"/>
                              <a:cs typeface="+mn-cs"/>
                            </a:rPr>
                            <m:t>2</m:t>
                          </m:r>
                        </m:sub>
                      </m:sSub>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𝐴</m:t>
                          </m:r>
                        </m:e>
                        <m:sub>
                          <m:r>
                            <a:rPr lang="en-US" sz="1200" b="0" i="1" kern="1200">
                              <a:solidFill>
                                <a:schemeClr val="tx1"/>
                              </a:solidFill>
                              <a:effectLst/>
                              <a:latin typeface="Cambria Math" panose="02040503050406030204" pitchFamily="18" charset="0"/>
                              <a:ea typeface="+mn-ea"/>
                              <a:cs typeface="+mn-cs"/>
                            </a:rPr>
                            <m:t>1</m:t>
                          </m:r>
                        </m:sub>
                      </m:sSub>
                      <m:r>
                        <a:rPr lang="en-US" sz="1200" b="0" i="1" kern="1200">
                          <a:solidFill>
                            <a:schemeClr val="tx1"/>
                          </a:solidFill>
                          <a:effectLst/>
                          <a:latin typeface="Cambria Math" panose="02040503050406030204" pitchFamily="18" charset="0"/>
                          <a:ea typeface="+mn-ea"/>
                          <a:cs typeface="+mn-cs"/>
                        </a:rPr>
                        <m:t>0.15</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𝑚</m:t>
                          </m:r>
                        </m:num>
                        <m:den>
                          <m:r>
                            <a:rPr lang="en-US" sz="1200" b="0" i="1" kern="1200">
                              <a:solidFill>
                                <a:schemeClr val="tx1"/>
                              </a:solidFill>
                              <a:effectLst/>
                              <a:latin typeface="Cambria Math" panose="02040503050406030204" pitchFamily="18" charset="0"/>
                              <a:ea typeface="+mn-ea"/>
                              <a:cs typeface="+mn-cs"/>
                            </a:rPr>
                            <m:t>𝑠</m:t>
                          </m:r>
                        </m:den>
                      </m:f>
                      <m:r>
                        <a:rPr lang="en-US" sz="1200" b="0" i="1" kern="1200">
                          <a:solidFill>
                            <a:schemeClr val="tx1"/>
                          </a:solidFill>
                          <a:effectLst/>
                          <a:latin typeface="Cambria Math" panose="02040503050406030204" pitchFamily="18" charset="0"/>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1</m:t>
                          </m:r>
                        </m:num>
                        <m:den>
                          <m:r>
                            <a:rPr lang="en-US" sz="1200" b="0" i="1" kern="1200">
                              <a:solidFill>
                                <a:schemeClr val="tx1"/>
                              </a:solidFill>
                              <a:effectLst/>
                              <a:latin typeface="Cambria Math" panose="02040503050406030204" pitchFamily="18" charset="0"/>
                              <a:ea typeface="+mn-ea"/>
                              <a:cs typeface="+mn-cs"/>
                            </a:rPr>
                            <m:t>2</m:t>
                          </m:r>
                        </m:den>
                      </m:f>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𝐴</m:t>
                          </m:r>
                        </m:e>
                        <m:sub>
                          <m:r>
                            <a:rPr lang="en-US" sz="1200" b="0" i="1" kern="1200">
                              <a:solidFill>
                                <a:schemeClr val="tx1"/>
                              </a:solidFill>
                              <a:effectLst/>
                              <a:latin typeface="Cambria Math" panose="02040503050406030204" pitchFamily="18" charset="0"/>
                              <a:ea typeface="+mn-ea"/>
                              <a:cs typeface="+mn-cs"/>
                            </a:rPr>
                            <m:t>1</m:t>
                          </m:r>
                        </m:sub>
                      </m:sSub>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𝑣</m:t>
                          </m:r>
                        </m:e>
                        <m:sub>
                          <m:r>
                            <a:rPr lang="en-US" sz="1200" b="0" i="1" kern="1200">
                              <a:solidFill>
                                <a:schemeClr val="tx1"/>
                              </a:solidFill>
                              <a:effectLst/>
                              <a:latin typeface="Cambria Math" panose="02040503050406030204" pitchFamily="18" charset="0"/>
                              <a:ea typeface="+mn-ea"/>
                              <a:cs typeface="+mn-cs"/>
                            </a:rPr>
                            <m:t>2</m:t>
                          </m:r>
                        </m:sub>
                      </m:sSub>
                      <m:r>
                        <a:rPr lang="en-US" sz="1200" b="0" i="1" kern="1200">
                          <a:solidFill>
                            <a:schemeClr val="tx1"/>
                          </a:solidFill>
                          <a:effectLst/>
                          <a:latin typeface="Cambria Math" panose="02040503050406030204" pitchFamily="18" charset="0"/>
                          <a:ea typeface="+mn-ea"/>
                          <a:cs typeface="+mn-cs"/>
                        </a:rPr>
                        <m:t>→</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𝑣</m:t>
                          </m:r>
                        </m:e>
                        <m:sub>
                          <m:r>
                            <a:rPr lang="en-US" sz="1200" b="0" i="1" kern="1200">
                              <a:solidFill>
                                <a:schemeClr val="tx1"/>
                              </a:solidFill>
                              <a:effectLst/>
                              <a:latin typeface="Cambria Math" panose="02040503050406030204" pitchFamily="18" charset="0"/>
                              <a:ea typeface="+mn-ea"/>
                              <a:cs typeface="+mn-cs"/>
                            </a:rPr>
                            <m:t>2</m:t>
                          </m:r>
                        </m:sub>
                      </m:sSub>
                      <m:r>
                        <a:rPr lang="en-US" sz="1200" b="0" i="1" kern="1200">
                          <a:solidFill>
                            <a:schemeClr val="tx1"/>
                          </a:solidFill>
                          <a:effectLst/>
                          <a:latin typeface="Cambria Math" panose="02040503050406030204" pitchFamily="18" charset="0"/>
                          <a:ea typeface="+mn-ea"/>
                          <a:cs typeface="+mn-cs"/>
                        </a:rPr>
                        <m:t>=0.30</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𝑚</m:t>
                          </m:r>
                        </m:num>
                        <m:den>
                          <m:r>
                            <a:rPr lang="en-US" sz="1200" b="0" i="1" kern="1200">
                              <a:solidFill>
                                <a:schemeClr val="tx1"/>
                              </a:solidFill>
                              <a:effectLst/>
                              <a:latin typeface="Cambria Math" panose="02040503050406030204" pitchFamily="18" charset="0"/>
                              <a:ea typeface="+mn-ea"/>
                              <a:cs typeface="+mn-cs"/>
                            </a:rPr>
                            <m:t>𝑠</m:t>
                          </m:r>
                        </m:den>
                      </m:f>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200" b="0" i="1" kern="1200" smtClean="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𝑃</m:t>
                          </m:r>
                        </m:e>
                        <m:sub>
                          <m:r>
                            <a:rPr lang="en-US" sz="1200" b="0" i="1" kern="1200">
                              <a:solidFill>
                                <a:schemeClr val="tx1"/>
                              </a:solidFill>
                              <a:effectLst/>
                              <a:latin typeface="Cambria Math" panose="02040503050406030204" pitchFamily="18" charset="0"/>
                              <a:ea typeface="+mn-ea"/>
                              <a:cs typeface="+mn-cs"/>
                            </a:rPr>
                            <m:t>1</m:t>
                          </m:r>
                        </m:sub>
                      </m:sSub>
                      <m:r>
                        <a:rPr lang="en-US" sz="1200" b="0" i="1" kern="1200">
                          <a:solidFill>
                            <a:schemeClr val="tx1"/>
                          </a:solidFill>
                          <a:effectLst/>
                          <a:latin typeface="Cambria Math" panose="02040503050406030204" pitchFamily="18" charset="0"/>
                          <a:ea typeface="+mn-ea"/>
                          <a:cs typeface="+mn-cs"/>
                        </a:rPr>
                        <m:t>−</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𝑃</m:t>
                          </m:r>
                        </m:e>
                        <m:sub>
                          <m:r>
                            <a:rPr lang="en-US" sz="1200" b="0" i="1" kern="1200">
                              <a:solidFill>
                                <a:schemeClr val="tx1"/>
                              </a:solidFill>
                              <a:effectLst/>
                              <a:latin typeface="Cambria Math" panose="02040503050406030204" pitchFamily="18" charset="0"/>
                              <a:ea typeface="+mn-ea"/>
                              <a:cs typeface="+mn-cs"/>
                            </a:rPr>
                            <m:t>2</m:t>
                          </m:r>
                        </m:sub>
                      </m:sSub>
                      <m:r>
                        <a:rPr lang="en-US" sz="1200" b="0" i="1" kern="1200">
                          <a:solidFill>
                            <a:schemeClr val="tx1"/>
                          </a:solidFill>
                          <a:effectLst/>
                          <a:latin typeface="Cambria Math" panose="02040503050406030204" pitchFamily="18" charset="0"/>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1</m:t>
                          </m:r>
                        </m:num>
                        <m:den>
                          <m:r>
                            <a:rPr lang="en-US" sz="1200" b="0" i="1" kern="1200">
                              <a:solidFill>
                                <a:schemeClr val="tx1"/>
                              </a:solidFill>
                              <a:effectLst/>
                              <a:latin typeface="Cambria Math" panose="02040503050406030204" pitchFamily="18" charset="0"/>
                              <a:ea typeface="+mn-ea"/>
                              <a:cs typeface="+mn-cs"/>
                            </a:rPr>
                            <m:t>2</m:t>
                          </m:r>
                        </m:den>
                      </m:f>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panose="02040503050406030204" pitchFamily="18" charset="0"/>
                              <a:ea typeface="+mn-ea"/>
                              <a:cs typeface="+mn-cs"/>
                            </a:rPr>
                            <m:t>1060</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𝑘𝑔</m:t>
                              </m:r>
                            </m:num>
                            <m:den>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panose="02040503050406030204" pitchFamily="18" charset="0"/>
                                      <a:ea typeface="+mn-ea"/>
                                      <a:cs typeface="+mn-cs"/>
                                    </a:rPr>
                                    <m:t>𝑚</m:t>
                                  </m:r>
                                </m:e>
                                <m:sup>
                                  <m:r>
                                    <a:rPr lang="en-US" sz="1200" b="0" i="1" kern="1200">
                                      <a:solidFill>
                                        <a:schemeClr val="tx1"/>
                                      </a:solidFill>
                                      <a:effectLst/>
                                      <a:latin typeface="Cambria Math" panose="02040503050406030204" pitchFamily="18" charset="0"/>
                                      <a:ea typeface="+mn-ea"/>
                                      <a:cs typeface="+mn-cs"/>
                                    </a:rPr>
                                    <m:t>3</m:t>
                                  </m:r>
                                </m:sup>
                              </m:sSup>
                            </m:den>
                          </m:f>
                        </m:e>
                      </m:d>
                      <m:sSup>
                        <m:sSupPr>
                          <m:ctrlPr>
                            <a:rPr lang="en-US" sz="1200" b="0" i="1" kern="1200">
                              <a:solidFill>
                                <a:schemeClr val="tx1"/>
                              </a:solidFill>
                              <a:effectLst/>
                              <a:latin typeface="Cambria Math" panose="02040503050406030204" pitchFamily="18" charset="0"/>
                              <a:ea typeface="+mn-ea"/>
                              <a:cs typeface="+mn-cs"/>
                            </a:rPr>
                          </m:ctrlPr>
                        </m:sSupPr>
                        <m:e>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panose="02040503050406030204" pitchFamily="18" charset="0"/>
                                  <a:ea typeface="+mn-ea"/>
                                  <a:cs typeface="+mn-cs"/>
                                </a:rPr>
                                <m:t>0.30</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𝑚</m:t>
                                  </m:r>
                                </m:num>
                                <m:den>
                                  <m:r>
                                    <a:rPr lang="en-US" sz="1200" b="0" i="1" kern="1200">
                                      <a:solidFill>
                                        <a:schemeClr val="tx1"/>
                                      </a:solidFill>
                                      <a:effectLst/>
                                      <a:latin typeface="Cambria Math" panose="02040503050406030204" pitchFamily="18" charset="0"/>
                                      <a:ea typeface="+mn-ea"/>
                                      <a:cs typeface="+mn-cs"/>
                                    </a:rPr>
                                    <m:t>𝑠</m:t>
                                  </m:r>
                                </m:den>
                              </m:f>
                            </m:e>
                          </m:d>
                        </m:e>
                        <m:sup>
                          <m:r>
                            <a:rPr lang="en-US" sz="1200" b="0" i="1" kern="1200">
                              <a:solidFill>
                                <a:schemeClr val="tx1"/>
                              </a:solidFill>
                              <a:effectLst/>
                              <a:latin typeface="Cambria Math" panose="02040503050406030204" pitchFamily="18" charset="0"/>
                              <a:ea typeface="+mn-ea"/>
                              <a:cs typeface="+mn-cs"/>
                            </a:rPr>
                            <m:t>2</m:t>
                          </m:r>
                        </m:sup>
                      </m:sSup>
                      <m:r>
                        <a:rPr lang="en-US" sz="1200" b="0" i="1" kern="1200">
                          <a:solidFill>
                            <a:schemeClr val="tx1"/>
                          </a:solidFill>
                          <a:effectLst/>
                          <a:latin typeface="Cambria Math" panose="02040503050406030204" pitchFamily="18" charset="0"/>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1</m:t>
                          </m:r>
                        </m:num>
                        <m:den>
                          <m:r>
                            <a:rPr lang="en-US" sz="1200" b="0" i="1" kern="1200">
                              <a:solidFill>
                                <a:schemeClr val="tx1"/>
                              </a:solidFill>
                              <a:effectLst/>
                              <a:latin typeface="Cambria Math" panose="02040503050406030204" pitchFamily="18" charset="0"/>
                              <a:ea typeface="+mn-ea"/>
                              <a:cs typeface="+mn-cs"/>
                            </a:rPr>
                            <m:t>2</m:t>
                          </m:r>
                        </m:den>
                      </m:f>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panose="02040503050406030204" pitchFamily="18" charset="0"/>
                              <a:ea typeface="+mn-ea"/>
                              <a:cs typeface="+mn-cs"/>
                            </a:rPr>
                            <m:t>1060</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𝑘𝑔</m:t>
                              </m:r>
                            </m:num>
                            <m:den>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panose="02040503050406030204" pitchFamily="18" charset="0"/>
                                      <a:ea typeface="+mn-ea"/>
                                      <a:cs typeface="+mn-cs"/>
                                    </a:rPr>
                                    <m:t>𝑚</m:t>
                                  </m:r>
                                </m:e>
                                <m:sup>
                                  <m:r>
                                    <a:rPr lang="en-US" sz="1200" b="0" i="1" kern="1200">
                                      <a:solidFill>
                                        <a:schemeClr val="tx1"/>
                                      </a:solidFill>
                                      <a:effectLst/>
                                      <a:latin typeface="Cambria Math" panose="02040503050406030204" pitchFamily="18" charset="0"/>
                                      <a:ea typeface="+mn-ea"/>
                                      <a:cs typeface="+mn-cs"/>
                                    </a:rPr>
                                    <m:t>3</m:t>
                                  </m:r>
                                </m:sup>
                              </m:sSup>
                            </m:den>
                          </m:f>
                        </m:e>
                      </m:d>
                      <m:sSup>
                        <m:sSupPr>
                          <m:ctrlPr>
                            <a:rPr lang="en-US" sz="1200" b="0" i="1" kern="1200">
                              <a:solidFill>
                                <a:schemeClr val="tx1"/>
                              </a:solidFill>
                              <a:effectLst/>
                              <a:latin typeface="Cambria Math" panose="02040503050406030204" pitchFamily="18" charset="0"/>
                              <a:ea typeface="+mn-ea"/>
                              <a:cs typeface="+mn-cs"/>
                            </a:rPr>
                          </m:ctrlPr>
                        </m:sSupPr>
                        <m:e>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panose="02040503050406030204" pitchFamily="18" charset="0"/>
                                  <a:ea typeface="+mn-ea"/>
                                  <a:cs typeface="+mn-cs"/>
                                </a:rPr>
                                <m:t>0.15</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𝑚</m:t>
                                  </m:r>
                                </m:num>
                                <m:den>
                                  <m:r>
                                    <a:rPr lang="en-US" sz="1200" b="0" i="1" kern="1200">
                                      <a:solidFill>
                                        <a:schemeClr val="tx1"/>
                                      </a:solidFill>
                                      <a:effectLst/>
                                      <a:latin typeface="Cambria Math" panose="02040503050406030204" pitchFamily="18" charset="0"/>
                                      <a:ea typeface="+mn-ea"/>
                                      <a:cs typeface="+mn-cs"/>
                                    </a:rPr>
                                    <m:t>𝑠</m:t>
                                  </m:r>
                                </m:den>
                              </m:f>
                            </m:e>
                          </m:d>
                        </m:e>
                        <m:sup>
                          <m:r>
                            <a:rPr lang="en-US" sz="1200" b="0" i="1" kern="1200">
                              <a:solidFill>
                                <a:schemeClr val="tx1"/>
                              </a:solidFill>
                              <a:effectLst/>
                              <a:latin typeface="Cambria Math" panose="02040503050406030204" pitchFamily="18" charset="0"/>
                              <a:ea typeface="+mn-ea"/>
                              <a:cs typeface="+mn-cs"/>
                            </a:rPr>
                            <m:t>2</m:t>
                          </m:r>
                        </m:sup>
                      </m:sSup>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𝑃</m:t>
                          </m:r>
                        </m:e>
                        <m:sub>
                          <m:r>
                            <a:rPr lang="en-US" sz="1200" b="0" i="1" kern="1200">
                              <a:solidFill>
                                <a:schemeClr val="tx1"/>
                              </a:solidFill>
                              <a:effectLst/>
                              <a:latin typeface="Cambria Math" panose="02040503050406030204" pitchFamily="18" charset="0"/>
                              <a:ea typeface="+mn-ea"/>
                              <a:cs typeface="+mn-cs"/>
                            </a:rPr>
                            <m:t>1</m:t>
                          </m:r>
                        </m:sub>
                      </m:sSub>
                      <m:r>
                        <a:rPr lang="en-US" sz="1200" b="0" i="1" kern="1200">
                          <a:solidFill>
                            <a:schemeClr val="tx1"/>
                          </a:solidFill>
                          <a:effectLst/>
                          <a:latin typeface="Cambria Math" panose="02040503050406030204" pitchFamily="18" charset="0"/>
                          <a:ea typeface="+mn-ea"/>
                          <a:cs typeface="+mn-cs"/>
                        </a:rPr>
                        <m:t>−</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panose="02040503050406030204" pitchFamily="18" charset="0"/>
                              <a:ea typeface="+mn-ea"/>
                              <a:cs typeface="+mn-cs"/>
                            </a:rPr>
                            <m:t>𝑃</m:t>
                          </m:r>
                        </m:e>
                        <m:sub>
                          <m:r>
                            <a:rPr lang="en-US" sz="1200" b="0" i="1" kern="1200">
                              <a:solidFill>
                                <a:schemeClr val="tx1"/>
                              </a:solidFill>
                              <a:effectLst/>
                              <a:latin typeface="Cambria Math" panose="02040503050406030204" pitchFamily="18" charset="0"/>
                              <a:ea typeface="+mn-ea"/>
                              <a:cs typeface="+mn-cs"/>
                            </a:rPr>
                            <m:t>2</m:t>
                          </m:r>
                        </m:sub>
                      </m:sSub>
                      <m:r>
                        <a:rPr lang="en-US" sz="1200" b="0" i="1" kern="1200">
                          <a:solidFill>
                            <a:schemeClr val="tx1"/>
                          </a:solidFill>
                          <a:effectLst/>
                          <a:latin typeface="Cambria Math" panose="02040503050406030204" pitchFamily="18" charset="0"/>
                          <a:ea typeface="+mn-ea"/>
                          <a:cs typeface="+mn-cs"/>
                        </a:rPr>
                        <m:t>=35.8 </m:t>
                      </m:r>
                      <m:r>
                        <a:rPr lang="en-US" sz="1200" b="0" i="1" kern="1200">
                          <a:solidFill>
                            <a:schemeClr val="tx1"/>
                          </a:solidFill>
                          <a:effectLst/>
                          <a:latin typeface="Cambria Math" panose="02040503050406030204" pitchFamily="18" charset="0"/>
                          <a:ea typeface="+mn-ea"/>
                          <a:cs typeface="+mn-cs"/>
                        </a:rPr>
                        <m:t>𝑃𝑎</m:t>
                      </m:r>
                    </m:oMath>
                  </m:oMathPara>
                </a14:m>
                <a:endParaRPr lang="en-US" sz="1200" b="0" kern="1200" dirty="0">
                  <a:solidFill>
                    <a:schemeClr val="tx1"/>
                  </a:solidFill>
                  <a:effectLst/>
                  <a:latin typeface="+mn-lt"/>
                  <a:ea typeface="+mn-ea"/>
                  <a:cs typeface="+mn-cs"/>
                </a:endParaRPr>
              </a:p>
              <a:p>
                <a:endParaRPr lang="en-US" b="0" dirty="0"/>
              </a:p>
            </p:txBody>
          </p:sp>
        </mc:Choice>
        <mc:Fallback xmlns="">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𝑃</a:t>
                </a:r>
                <a:r>
                  <a:rPr lang="en-US" sz="1200" b="0" i="0" kern="1200" smtClean="0">
                    <a:solidFill>
                      <a:schemeClr val="tx1"/>
                    </a:solidFill>
                    <a:effectLst/>
                    <a:latin typeface="+mn-lt"/>
                    <a:ea typeface="+mn-ea"/>
                    <a:cs typeface="+mn-cs"/>
                  </a:rPr>
                  <a:t>_</a:t>
                </a:r>
                <a:r>
                  <a:rPr lang="en-US" sz="1200" b="0" i="0" kern="1200">
                    <a:solidFill>
                      <a:schemeClr val="tx1"/>
                    </a:solidFill>
                    <a:effectLst/>
                    <a:latin typeface="+mn-lt"/>
                    <a:ea typeface="+mn-ea"/>
                    <a:cs typeface="+mn-cs"/>
                  </a:rPr>
                  <a:t>1+1/2 𝜌𝑣_1^2+𝜌𝑔ℎ_1=𝑃_2+1/2 𝜌𝑣_2^2+𝜌𝑔ℎ_2</a:t>
                </a:r>
                <a:endParaRPr lang="en-US" sz="1200" b="0" kern="1200" dirty="0">
                  <a:solidFill>
                    <a:schemeClr val="tx1"/>
                  </a:solidFill>
                  <a:effectLst/>
                  <a:latin typeface="+mn-lt"/>
                  <a:ea typeface="+mn-ea"/>
                  <a:cs typeface="+mn-cs"/>
                </a:endParaRPr>
              </a:p>
              <a:p>
                <a:r>
                  <a:rPr lang="en-US" sz="1200" b="0" i="0" kern="1200">
                    <a:solidFill>
                      <a:schemeClr val="tx1"/>
                    </a:solidFill>
                    <a:effectLst/>
                    <a:latin typeface="+mn-lt"/>
                    <a:ea typeface="+mn-ea"/>
                    <a:cs typeface="+mn-cs"/>
                  </a:rPr>
                  <a:t>𝑃_1−𝑃_2=1/2 𝜌𝑣_2^2−1/2 𝜌𝑣_1^2</a:t>
                </a:r>
                <a:endParaRPr lang="en-US" b="0" dirty="0" smtClean="0"/>
              </a:p>
              <a:p>
                <a:r>
                  <a:rPr lang="en-US" sz="1200" b="0" i="0" kern="1200">
                    <a:solidFill>
                      <a:schemeClr val="tx1"/>
                    </a:solidFill>
                    <a:effectLst/>
                    <a:latin typeface="+mn-lt"/>
                    <a:ea typeface="+mn-ea"/>
                    <a:cs typeface="+mn-cs"/>
                  </a:rPr>
                  <a:t>𝐴</a:t>
                </a:r>
                <a:r>
                  <a:rPr lang="en-US" sz="1200" b="0" i="0" kern="1200" smtClean="0">
                    <a:solidFill>
                      <a:schemeClr val="tx1"/>
                    </a:solidFill>
                    <a:effectLst/>
                    <a:latin typeface="+mn-lt"/>
                    <a:ea typeface="+mn-ea"/>
                    <a:cs typeface="+mn-cs"/>
                  </a:rPr>
                  <a:t>_</a:t>
                </a:r>
                <a:r>
                  <a:rPr lang="en-US" sz="1200" b="0" i="0" kern="1200">
                    <a:solidFill>
                      <a:schemeClr val="tx1"/>
                    </a:solidFill>
                    <a:effectLst/>
                    <a:latin typeface="+mn-lt"/>
                    <a:ea typeface="+mn-ea"/>
                    <a:cs typeface="+mn-cs"/>
                  </a:rPr>
                  <a:t>1 𝑣_1=𝐴_2 𝑣_2</a:t>
                </a:r>
                <a:endParaRPr lang="en-US" sz="1200" b="0" kern="1200" dirty="0">
                  <a:solidFill>
                    <a:schemeClr val="tx1"/>
                  </a:solidFill>
                  <a:effectLst/>
                  <a:latin typeface="+mn-lt"/>
                  <a:ea typeface="+mn-ea"/>
                  <a:cs typeface="+mn-cs"/>
                </a:endParaRPr>
              </a:p>
              <a:p>
                <a:r>
                  <a:rPr lang="en-US" sz="1200" b="0" i="0" kern="1200">
                    <a:solidFill>
                      <a:schemeClr val="tx1"/>
                    </a:solidFill>
                    <a:effectLst/>
                    <a:latin typeface="+mn-lt"/>
                    <a:ea typeface="+mn-ea"/>
                    <a:cs typeface="+mn-cs"/>
                  </a:rPr>
                  <a:t>𝐴_1 0.15 𝑚/𝑠=1/2 𝐴_1 𝑣_2→𝑣_2=0.30 𝑚/𝑠</a:t>
                </a:r>
                <a:endParaRPr lang="en-US" sz="1200" b="0" kern="1200" dirty="0">
                  <a:solidFill>
                    <a:schemeClr val="tx1"/>
                  </a:solidFill>
                  <a:effectLst/>
                  <a:latin typeface="+mn-lt"/>
                  <a:ea typeface="+mn-ea"/>
                  <a:cs typeface="+mn-cs"/>
                </a:endParaRPr>
              </a:p>
              <a:p>
                <a:r>
                  <a:rPr lang="en-US" sz="1200" b="0" i="0" kern="1200">
                    <a:solidFill>
                      <a:schemeClr val="tx1"/>
                    </a:solidFill>
                    <a:effectLst/>
                    <a:latin typeface="+mn-lt"/>
                    <a:ea typeface="+mn-ea"/>
                    <a:cs typeface="+mn-cs"/>
                  </a:rPr>
                  <a:t>𝑃</a:t>
                </a:r>
                <a:r>
                  <a:rPr lang="en-US" sz="1200" b="0" i="0" kern="1200" smtClean="0">
                    <a:solidFill>
                      <a:schemeClr val="tx1"/>
                    </a:solidFill>
                    <a:effectLst/>
                    <a:latin typeface="+mn-lt"/>
                    <a:ea typeface="+mn-ea"/>
                    <a:cs typeface="+mn-cs"/>
                  </a:rPr>
                  <a:t>_</a:t>
                </a:r>
                <a:r>
                  <a:rPr lang="en-US" sz="1200" b="0" i="0" kern="1200">
                    <a:solidFill>
                      <a:schemeClr val="tx1"/>
                    </a:solidFill>
                    <a:effectLst/>
                    <a:latin typeface="+mn-lt"/>
                    <a:ea typeface="+mn-ea"/>
                    <a:cs typeface="+mn-cs"/>
                  </a:rPr>
                  <a:t>1−𝑃_2=1/2 (1060 𝑘𝑔/𝑚^3 ) (0.30 𝑚/𝑠)^2−1/2 (1060 𝑘𝑔/𝑚^3 ) (0.15 𝑚/𝑠)^2</a:t>
                </a:r>
                <a:endParaRPr lang="en-US" sz="1200" b="0" kern="1200" dirty="0">
                  <a:solidFill>
                    <a:schemeClr val="tx1"/>
                  </a:solidFill>
                  <a:effectLst/>
                  <a:latin typeface="+mn-lt"/>
                  <a:ea typeface="+mn-ea"/>
                  <a:cs typeface="+mn-cs"/>
                </a:endParaRPr>
              </a:p>
              <a:p>
                <a:r>
                  <a:rPr lang="en-US" sz="1200" b="0" i="0" kern="1200">
                    <a:solidFill>
                      <a:schemeClr val="tx1"/>
                    </a:solidFill>
                    <a:effectLst/>
                    <a:latin typeface="+mn-lt"/>
                    <a:ea typeface="+mn-ea"/>
                    <a:cs typeface="+mn-cs"/>
                  </a:rPr>
                  <a:t>𝑃_1−𝑃_2=35.8 𝑃𝑎</a:t>
                </a:r>
                <a:endParaRPr lang="en-US" sz="1200" b="0" kern="1200" dirty="0">
                  <a:solidFill>
                    <a:schemeClr val="tx1"/>
                  </a:solidFill>
                  <a:effectLst/>
                  <a:latin typeface="+mn-lt"/>
                  <a:ea typeface="+mn-ea"/>
                  <a:cs typeface="+mn-cs"/>
                </a:endParaRPr>
              </a:p>
              <a:p>
                <a:endParaRPr lang="en-US" b="0" dirty="0"/>
              </a:p>
            </p:txBody>
          </p:sp>
        </mc:Fallback>
      </mc:AlternateContent>
      <p:sp>
        <p:nvSpPr>
          <p:cNvPr id="4" name="Slide Number Placeholder 3"/>
          <p:cNvSpPr>
            <a:spLocks noGrp="1"/>
          </p:cNvSpPr>
          <p:nvPr>
            <p:ph type="sldNum" sz="quarter" idx="10"/>
          </p:nvPr>
        </p:nvSpPr>
        <p:spPr/>
        <p:txBody>
          <a:bodyPr/>
          <a:lstStyle/>
          <a:p>
            <a:fld id="{F48C092F-C0BB-49D4-A877-7F4DBD853F47}" type="slidenum">
              <a:rPr lang="en-US" smtClean="0"/>
              <a:pPr/>
              <a:t>52</a:t>
            </a:fld>
            <a:endParaRPr lang="en-US"/>
          </a:p>
        </p:txBody>
      </p:sp>
    </p:spTree>
    <p:extLst>
      <p:ext uri="{BB962C8B-B14F-4D97-AF65-F5344CB8AC3E}">
        <p14:creationId xmlns:p14="http://schemas.microsoft.com/office/powerpoint/2010/main" val="439993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C092F-C0BB-49D4-A877-7F4DBD853F47}" type="slidenum">
              <a:rPr lang="en-US" smtClean="0"/>
              <a:pPr/>
              <a:t>53</a:t>
            </a:fld>
            <a:endParaRPr lang="en-US"/>
          </a:p>
        </p:txBody>
      </p:sp>
    </p:spTree>
    <p:extLst>
      <p:ext uri="{BB962C8B-B14F-4D97-AF65-F5344CB8AC3E}">
        <p14:creationId xmlns:p14="http://schemas.microsoft.com/office/powerpoint/2010/main" val="485784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C092F-C0BB-49D4-A877-7F4DBD853F47}" type="slidenum">
              <a:rPr lang="en-US" smtClean="0"/>
              <a:pPr/>
              <a:t>54</a:t>
            </a:fld>
            <a:endParaRPr lang="en-US"/>
          </a:p>
        </p:txBody>
      </p:sp>
    </p:spTree>
    <p:extLst>
      <p:ext uri="{BB962C8B-B14F-4D97-AF65-F5344CB8AC3E}">
        <p14:creationId xmlns:p14="http://schemas.microsoft.com/office/powerpoint/2010/main" val="3773519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C092F-C0BB-49D4-A877-7F4DBD853F47}" type="slidenum">
              <a:rPr lang="en-US" smtClean="0"/>
              <a:pPr/>
              <a:t>55</a:t>
            </a:fld>
            <a:endParaRPr lang="en-US"/>
          </a:p>
        </p:txBody>
      </p:sp>
    </p:spTree>
    <p:extLst>
      <p:ext uri="{BB962C8B-B14F-4D97-AF65-F5344CB8AC3E}">
        <p14:creationId xmlns:p14="http://schemas.microsoft.com/office/powerpoint/2010/main" val="868608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Bottom:</a:t>
            </a:r>
            <a:r>
              <a:rPr lang="en-US" baseline="0" dirty="0"/>
              <a:t> spin against air flow </a:t>
            </a:r>
            <a:r>
              <a:rPr lang="en-US" baseline="0" dirty="0">
                <a:sym typeface="Wingdings" pitchFamily="2" charset="2"/>
              </a:rPr>
              <a:t> slow relative velocity  high pressure</a:t>
            </a:r>
          </a:p>
          <a:p>
            <a:r>
              <a:rPr lang="en-US" baseline="0" dirty="0">
                <a:sym typeface="Wingdings" pitchFamily="2" charset="2"/>
              </a:rPr>
              <a:t>Top: spin with air flow  fast relative velocity  low pressure</a:t>
            </a:r>
            <a:endParaRPr lang="en-US" dirty="0"/>
          </a:p>
        </p:txBody>
      </p:sp>
      <p:sp>
        <p:nvSpPr>
          <p:cNvPr id="4" name="Slide Number Placeholder 3"/>
          <p:cNvSpPr>
            <a:spLocks noGrp="1"/>
          </p:cNvSpPr>
          <p:nvPr>
            <p:ph type="sldNum" sz="quarter" idx="10"/>
          </p:nvPr>
        </p:nvSpPr>
        <p:spPr/>
        <p:txBody>
          <a:bodyPr/>
          <a:lstStyle/>
          <a:p>
            <a:fld id="{F48C092F-C0BB-49D4-A877-7F4DBD853F47}" type="slidenum">
              <a:rPr lang="en-US" smtClean="0"/>
              <a:pPr/>
              <a:t>56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Equation of</a:t>
                </a:r>
                <a:r>
                  <a:rPr lang="en-US" baseline="0" dirty="0"/>
                  <a:t> Continuity</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2</m:t>
                          </m:r>
                        </m:sub>
                      </m:sSub>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0.50</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d>
                        <m:dPr>
                          <m:ctrlPr>
                            <a:rPr lang="en-US" b="0" i="1" smtClean="0">
                              <a:latin typeface="Cambria Math" panose="02040503050406030204" pitchFamily="18" charset="0"/>
                            </a:rPr>
                          </m:ctrlPr>
                        </m:dPr>
                        <m:e>
                          <m:r>
                            <a:rPr lang="en-US" b="0" i="1" smtClean="0">
                              <a:latin typeface="Cambria Math"/>
                            </a:rPr>
                            <m:t>𝜋</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0.02 </m:t>
                                  </m:r>
                                  <m:r>
                                    <a:rPr lang="en-US" b="0" i="1" smtClean="0">
                                      <a:latin typeface="Cambria Math"/>
                                    </a:rPr>
                                    <m:t>𝑚</m:t>
                                  </m:r>
                                </m:e>
                              </m:d>
                            </m:e>
                            <m:sup>
                              <m:r>
                                <a:rPr lang="en-US" b="0" i="1" smtClean="0">
                                  <a:latin typeface="Cambria Math"/>
                                </a:rPr>
                                <m:t>2</m:t>
                              </m:r>
                            </m:sup>
                          </m:sSup>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d>
                        <m:dPr>
                          <m:ctrlPr>
                            <a:rPr lang="en-US" b="0" i="1" smtClean="0">
                              <a:latin typeface="Cambria Math" panose="02040503050406030204" pitchFamily="18" charset="0"/>
                            </a:rPr>
                          </m:ctrlPr>
                        </m:dPr>
                        <m:e>
                          <m:r>
                            <a:rPr lang="en-US" b="0" i="1" smtClean="0">
                              <a:latin typeface="Cambria Math"/>
                            </a:rPr>
                            <m:t>𝜋</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0.013 </m:t>
                                  </m:r>
                                  <m:r>
                                    <a:rPr lang="en-US" b="0" i="1" smtClean="0">
                                      <a:latin typeface="Cambria Math"/>
                                    </a:rPr>
                                    <m:t>𝑚</m:t>
                                  </m:r>
                                </m:e>
                              </m:d>
                            </m:e>
                            <m:sup>
                              <m:r>
                                <a:rPr lang="en-US" b="0" i="1" smtClean="0">
                                  <a:latin typeface="Cambria Math"/>
                                </a:rPr>
                                <m:t>2</m:t>
                              </m:r>
                            </m:sup>
                          </m:sSup>
                        </m:e>
                      </m:d>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r>
                        <a:rPr lang="en-US" b="0" i="1" smtClean="0">
                          <a:latin typeface="Cambria Math"/>
                        </a:rPr>
                        <m:t>=1.183</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oMath>
                  </m:oMathPara>
                </a14:m>
                <a:endParaRPr lang="en-US" b="0" dirty="0"/>
              </a:p>
              <a:p>
                <a:r>
                  <a:rPr lang="en-US" dirty="0"/>
                  <a:t>Bernoulli’s Equation</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𝜌</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2</m:t>
                          </m:r>
                        </m:sup>
                      </m:sSubSup>
                      <m:r>
                        <a:rPr lang="en-US" b="0" i="1" smtClean="0">
                          <a:latin typeface="Cambria Math"/>
                        </a:rPr>
                        <m:t>+</m:t>
                      </m:r>
                      <m:r>
                        <a:rPr lang="en-US" b="0" i="1" smtClean="0">
                          <a:latin typeface="Cambria Math"/>
                        </a:rPr>
                        <m:t>𝜌</m:t>
                      </m:r>
                      <m:r>
                        <a:rPr lang="en-US" b="0" i="1" smtClean="0">
                          <a:latin typeface="Cambria Math"/>
                        </a:rPr>
                        <m:t>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𝜌</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2</m:t>
                          </m:r>
                        </m:sub>
                        <m:sup>
                          <m:r>
                            <a:rPr lang="en-US" b="0" i="1" smtClean="0">
                              <a:latin typeface="Cambria Math"/>
                            </a:rPr>
                            <m:t>2</m:t>
                          </m:r>
                        </m:sup>
                      </m:sSubSup>
                      <m:r>
                        <a:rPr lang="en-US" b="0" i="1" smtClean="0">
                          <a:latin typeface="Cambria Math"/>
                        </a:rPr>
                        <m:t>+</m:t>
                      </m:r>
                      <m:r>
                        <a:rPr lang="en-US" b="0" i="1" smtClean="0">
                          <a:latin typeface="Cambria Math"/>
                        </a:rPr>
                        <m:t>𝜌</m:t>
                      </m:r>
                      <m:r>
                        <a:rPr lang="en-US" b="0" i="1" smtClean="0">
                          <a:latin typeface="Cambria Math"/>
                        </a:rPr>
                        <m:t>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2</m:t>
                          </m:r>
                        </m:sub>
                      </m:sSub>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3</m:t>
                          </m:r>
                          <m:d>
                            <m:dPr>
                              <m:ctrlPr>
                                <a:rPr lang="en-US" b="0" i="1" smtClean="0">
                                  <a:latin typeface="Cambria Math" panose="02040503050406030204" pitchFamily="18" charset="0"/>
                                </a:rPr>
                              </m:ctrlPr>
                            </m:dPr>
                            <m:e>
                              <m:r>
                                <a:rPr lang="en-US" b="0" i="1" smtClean="0">
                                  <a:latin typeface="Cambria Math"/>
                                </a:rPr>
                                <m:t>1.01×</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r>
                                <a:rPr lang="en-US" b="0" i="1" smtClean="0">
                                  <a:latin typeface="Cambria Math"/>
                                </a:rPr>
                                <m:t>𝑃𝑎</m:t>
                              </m:r>
                            </m:e>
                          </m:d>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1000</m:t>
                          </m:r>
                          <m:f>
                            <m:fPr>
                              <m:ctrlPr>
                                <a:rPr lang="en-US" b="0" i="1" smtClean="0">
                                  <a:latin typeface="Cambria Math" panose="02040503050406030204" pitchFamily="18" charset="0"/>
                                </a:rPr>
                              </m:ctrlPr>
                            </m:fPr>
                            <m:num>
                              <m:r>
                                <a:rPr lang="en-US" b="0" i="1" smtClean="0">
                                  <a:latin typeface="Cambria Math"/>
                                </a:rPr>
                                <m:t>𝑘𝑔</m:t>
                              </m:r>
                            </m:num>
                            <m:den>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0.50</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e>
                        <m:sup>
                          <m:r>
                            <a:rPr lang="en-US" b="0" i="1" smtClean="0">
                              <a:latin typeface="Cambria Math"/>
                            </a:rPr>
                            <m:t>2</m:t>
                          </m:r>
                        </m:sup>
                      </m:sSup>
                      <m:r>
                        <a:rPr lang="en-US" b="0" i="1" smtClean="0">
                          <a:latin typeface="Cambria Math"/>
                        </a:rPr>
                        <m:t>+0=</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1000</m:t>
                          </m:r>
                          <m:f>
                            <m:fPr>
                              <m:ctrlPr>
                                <a:rPr lang="en-US" b="0" i="1" smtClean="0">
                                  <a:latin typeface="Cambria Math" panose="02040503050406030204" pitchFamily="18" charset="0"/>
                                </a:rPr>
                              </m:ctrlPr>
                            </m:fPr>
                            <m:num>
                              <m:r>
                                <a:rPr lang="en-US" b="0" i="1" smtClean="0">
                                  <a:latin typeface="Cambria Math"/>
                                </a:rPr>
                                <m:t>𝑘𝑔</m:t>
                              </m:r>
                            </m:num>
                            <m:den>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1.183</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e>
                        <m:sup>
                          <m:r>
                            <a:rPr lang="en-US" b="0" i="1" smtClean="0">
                              <a:latin typeface="Cambria Math"/>
                            </a:rPr>
                            <m:t>2</m:t>
                          </m:r>
                        </m:sup>
                      </m:sSup>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1000</m:t>
                          </m:r>
                          <m:f>
                            <m:fPr>
                              <m:ctrlPr>
                                <a:rPr lang="en-US" b="0" i="1" smtClean="0">
                                  <a:latin typeface="Cambria Math" panose="02040503050406030204" pitchFamily="18" charset="0"/>
                                </a:rPr>
                              </m:ctrlPr>
                            </m:fPr>
                            <m:num>
                              <m:r>
                                <a:rPr lang="en-US" b="0" i="1" smtClean="0">
                                  <a:latin typeface="Cambria Math"/>
                                </a:rPr>
                                <m:t>𝑘𝑔</m:t>
                              </m:r>
                            </m:num>
                            <m:den>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den>
                          </m:f>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d>
                        <m:dPr>
                          <m:ctrlPr>
                            <a:rPr lang="en-US" b="0" i="1" smtClean="0">
                              <a:latin typeface="Cambria Math" panose="02040503050406030204" pitchFamily="18" charset="0"/>
                            </a:rPr>
                          </m:ctrlPr>
                        </m:dPr>
                        <m:e>
                          <m:r>
                            <a:rPr lang="en-US" b="0" i="1" smtClean="0">
                              <a:latin typeface="Cambria Math"/>
                            </a:rPr>
                            <m:t>5.0 </m:t>
                          </m:r>
                          <m:r>
                            <a:rPr lang="en-US" b="0" i="1" smtClean="0">
                              <a:latin typeface="Cambria Math"/>
                            </a:rPr>
                            <m:t>𝑚</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303125 </m:t>
                      </m:r>
                      <m:r>
                        <a:rPr lang="en-US" b="0" i="1" smtClean="0">
                          <a:latin typeface="Cambria Math"/>
                        </a:rPr>
                        <m:t>𝑃𝑎</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r>
                        <a:rPr lang="en-US" b="0" i="1" smtClean="0">
                          <a:latin typeface="Cambria Math"/>
                        </a:rPr>
                        <m:t>+49700 </m:t>
                      </m:r>
                      <m:r>
                        <a:rPr lang="en-US" b="0" i="1" smtClean="0">
                          <a:latin typeface="Cambria Math"/>
                        </a:rPr>
                        <m:t>𝑃𝑎</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r>
                        <a:rPr lang="en-US" b="0" i="1" smtClean="0">
                          <a:latin typeface="Cambria Math"/>
                        </a:rPr>
                        <m:t>=253425 </m:t>
                      </m:r>
                      <m:r>
                        <a:rPr lang="en-US" b="0" i="1" smtClean="0">
                          <a:latin typeface="Cambria Math"/>
                        </a:rPr>
                        <m:t>𝑃𝑎</m:t>
                      </m:r>
                      <m:r>
                        <a:rPr lang="en-US" b="0" i="1" smtClean="0">
                          <a:latin typeface="Cambria Math"/>
                        </a:rPr>
                        <m:t>=2.5 </m:t>
                      </m:r>
                      <m:r>
                        <a:rPr lang="en-US" b="0" i="1" smtClean="0">
                          <a:latin typeface="Cambria Math"/>
                        </a:rPr>
                        <m:t>𝑎𝑡𝑚</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Equation of</a:t>
                </a:r>
                <a:r>
                  <a:rPr lang="en-US" baseline="0" dirty="0" smtClean="0"/>
                  <a:t> Continuity</a:t>
                </a:r>
              </a:p>
              <a:p>
                <a:r>
                  <a:rPr lang="en-US" b="0" i="0" smtClean="0">
                    <a:latin typeface="Cambria Math"/>
                  </a:rPr>
                  <a:t>𝑣_1 𝐴_1=𝑣_2 𝐴_2</a:t>
                </a:r>
                <a:endParaRPr lang="en-US" b="0" dirty="0" smtClean="0"/>
              </a:p>
              <a:p>
                <a:r>
                  <a:rPr lang="en-US" b="0" i="0" smtClean="0">
                    <a:latin typeface="Cambria Math"/>
                  </a:rPr>
                  <a:t>(0.50 𝑚/𝑠)(𝜋(0.02 𝑚)^2 )=𝑣_2 (𝜋(0.013 𝑚)^2 )</a:t>
                </a:r>
                <a:endParaRPr lang="en-US" b="0" dirty="0" smtClean="0"/>
              </a:p>
              <a:p>
                <a:r>
                  <a:rPr lang="en-US" b="0" i="0" smtClean="0">
                    <a:latin typeface="Cambria Math"/>
                  </a:rPr>
                  <a:t>𝑣_2=1.183 𝑚/𝑠</a:t>
                </a:r>
                <a:endParaRPr lang="en-US" b="0" dirty="0" smtClean="0"/>
              </a:p>
              <a:p>
                <a:r>
                  <a:rPr lang="en-US" dirty="0" smtClean="0"/>
                  <a:t>Bernoulli’s Equation</a:t>
                </a:r>
              </a:p>
              <a:p>
                <a:r>
                  <a:rPr lang="en-US" b="0" i="0" smtClean="0">
                    <a:latin typeface="Cambria Math"/>
                  </a:rPr>
                  <a:t>𝑃_1+1/2 𝜌𝑣_1^2+𝜌𝑔ℎ_1=𝑃_2+1/2 𝜌𝑣_2^2+𝜌𝑔ℎ_2</a:t>
                </a:r>
                <a:endParaRPr lang="en-US" b="0" dirty="0" smtClean="0"/>
              </a:p>
              <a:p>
                <a:r>
                  <a:rPr lang="en-US" b="0" i="0" smtClean="0">
                    <a:latin typeface="Cambria Math"/>
                  </a:rPr>
                  <a:t>(3(1.01×〖10〗^5  𝑃𝑎))+1/2 (1000 𝑘𝑔/𝑚^3 ) (0.50 𝑚/𝑠)^2+0=𝑃_2+1/2 (1000 𝑘𝑔/𝑚^3 ) (1.183 𝑚/𝑠)^2+(1000 𝑘𝑔/𝑚^3 )(9.8 𝑚/𝑠^2 )(5.0 𝑚)</a:t>
                </a:r>
                <a:endParaRPr lang="en-US" b="0" dirty="0" smtClean="0"/>
              </a:p>
              <a:p>
                <a:r>
                  <a:rPr lang="en-US" b="0" i="0" smtClean="0">
                    <a:latin typeface="Cambria Math"/>
                  </a:rPr>
                  <a:t>303125 𝑃𝑎=𝑃_2+49700 𝑃𝑎</a:t>
                </a:r>
                <a:endParaRPr lang="en-US" dirty="0" smtClean="0"/>
              </a:p>
              <a:p>
                <a:r>
                  <a:rPr lang="en-US" b="0" i="0" smtClean="0">
                    <a:latin typeface="Cambria Math"/>
                  </a:rPr>
                  <a:t>𝑃_2=253425 𝑃𝑎=2.5 𝑎𝑡𝑚</a:t>
                </a:r>
                <a:endParaRPr lang="en-US" dirty="0"/>
              </a:p>
            </p:txBody>
          </p:sp>
        </mc:Fallback>
      </mc:AlternateContent>
      <p:sp>
        <p:nvSpPr>
          <p:cNvPr id="4" name="Slide Number Placeholder 3"/>
          <p:cNvSpPr>
            <a:spLocks noGrp="1"/>
          </p:cNvSpPr>
          <p:nvPr>
            <p:ph type="sldNum" sz="quarter" idx="10"/>
          </p:nvPr>
        </p:nvSpPr>
        <p:spPr/>
        <p:txBody>
          <a:bodyPr/>
          <a:lstStyle/>
          <a:p>
            <a:fld id="{10B01DDA-79E1-450C-A5D6-D99C33F9ABE8}" type="slidenum">
              <a:rPr lang="en-US" smtClean="0"/>
              <a:t>60</a:t>
            </a:fld>
            <a:endParaRPr lang="en-US"/>
          </a:p>
        </p:txBody>
      </p:sp>
    </p:spTree>
    <p:extLst>
      <p:ext uri="{BB962C8B-B14F-4D97-AF65-F5344CB8AC3E}">
        <p14:creationId xmlns:p14="http://schemas.microsoft.com/office/powerpoint/2010/main" val="2538044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𝜌</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2</m:t>
                          </m:r>
                        </m:sup>
                      </m:sSubSup>
                      <m:r>
                        <a:rPr lang="en-US" b="0" i="1" smtClean="0">
                          <a:latin typeface="Cambria Math"/>
                        </a:rPr>
                        <m:t>+</m:t>
                      </m:r>
                      <m:r>
                        <a:rPr lang="en-US" b="0" i="1" smtClean="0">
                          <a:latin typeface="Cambria Math"/>
                        </a:rPr>
                        <m:t>𝜌</m:t>
                      </m:r>
                      <m:r>
                        <a:rPr lang="en-US" b="0" i="1" smtClean="0">
                          <a:latin typeface="Cambria Math"/>
                        </a:rPr>
                        <m:t>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𝜌</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2</m:t>
                          </m:r>
                        </m:sub>
                        <m:sup>
                          <m:r>
                            <a:rPr lang="en-US" b="0" i="1" smtClean="0">
                              <a:latin typeface="Cambria Math"/>
                            </a:rPr>
                            <m:t>2</m:t>
                          </m:r>
                        </m:sup>
                      </m:sSubSup>
                      <m:r>
                        <a:rPr lang="en-US" b="0" i="1" smtClean="0">
                          <a:latin typeface="Cambria Math"/>
                        </a:rPr>
                        <m:t>+</m:t>
                      </m:r>
                      <m:r>
                        <a:rPr lang="en-US" b="0" i="1" smtClean="0">
                          <a:latin typeface="Cambria Math"/>
                        </a:rPr>
                        <m:t>𝜌</m:t>
                      </m:r>
                      <m:r>
                        <a:rPr lang="en-US" b="0" i="1" smtClean="0">
                          <a:latin typeface="Cambria Math"/>
                        </a:rPr>
                        <m:t>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2</m:t>
                          </m:r>
                        </m:sub>
                      </m:sSub>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1 </m:t>
                      </m:r>
                      <m:r>
                        <a:rPr lang="en-US" b="0" i="1" smtClean="0">
                          <a:latin typeface="Cambria Math"/>
                        </a:rPr>
                        <m:t>𝑎𝑡𝑚</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𝜌</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2</m:t>
                          </m:r>
                        </m:sup>
                      </m:sSubSup>
                      <m:r>
                        <a:rPr lang="en-US" b="0" i="1" smtClean="0">
                          <a:latin typeface="Cambria Math"/>
                        </a:rPr>
                        <m:t>+0=1 </m:t>
                      </m:r>
                      <m:r>
                        <a:rPr lang="en-US" b="0" i="1" smtClean="0">
                          <a:latin typeface="Cambria Math"/>
                        </a:rPr>
                        <m:t>𝑎𝑡𝑚</m:t>
                      </m:r>
                      <m:r>
                        <a:rPr lang="en-US" b="0" i="1" smtClean="0">
                          <a:latin typeface="Cambria Math"/>
                        </a:rPr>
                        <m:t>+0+</m:t>
                      </m:r>
                      <m:r>
                        <a:rPr lang="en-US" b="0" i="1" smtClean="0">
                          <a:latin typeface="Cambria Math"/>
                        </a:rPr>
                        <m:t>𝜌</m:t>
                      </m:r>
                      <m:r>
                        <a:rPr lang="en-US" b="0" i="1" smtClean="0">
                          <a:latin typeface="Cambria Math"/>
                        </a:rPr>
                        <m:t>𝑔h</m:t>
                      </m:r>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𝜌</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2</m:t>
                          </m:r>
                        </m:sup>
                      </m:sSubSup>
                      <m:r>
                        <a:rPr lang="en-US" b="0" i="1" smtClean="0">
                          <a:latin typeface="Cambria Math"/>
                        </a:rPr>
                        <m:t>=</m:t>
                      </m:r>
                      <m:r>
                        <a:rPr lang="en-US" b="0" i="1" smtClean="0">
                          <a:latin typeface="Cambria Math"/>
                        </a:rPr>
                        <m:t>𝜌</m:t>
                      </m:r>
                      <m:r>
                        <a:rPr lang="en-US" b="0" i="1" smtClean="0">
                          <a:latin typeface="Cambria Math"/>
                        </a:rPr>
                        <m:t>𝑔h</m:t>
                      </m:r>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2</m:t>
                          </m:r>
                        </m:sup>
                      </m:sSubSup>
                      <m:r>
                        <a:rPr lang="en-US" b="0" i="1" smtClean="0">
                          <a:latin typeface="Cambria Math"/>
                        </a:rPr>
                        <m:t>=</m:t>
                      </m:r>
                      <m:r>
                        <a:rPr lang="en-US" b="0" i="1" smtClean="0">
                          <a:latin typeface="Cambria Math"/>
                        </a:rPr>
                        <m:t>𝑔h</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r>
                        <a:rPr lang="en-US" b="0" i="1" smtClean="0">
                          <a:latin typeface="Cambria Math"/>
                        </a:rPr>
                        <m:t>=</m:t>
                      </m:r>
                      <m:rad>
                        <m:radPr>
                          <m:degHide m:val="on"/>
                          <m:ctrlPr>
                            <a:rPr lang="en-US" b="0" i="1" smtClean="0">
                              <a:latin typeface="Cambria Math" panose="02040503050406030204" pitchFamily="18" charset="0"/>
                            </a:rPr>
                          </m:ctrlPr>
                        </m:radPr>
                        <m:deg/>
                        <m:e>
                          <m:r>
                            <a:rPr lang="en-US" b="0" i="1" smtClean="0">
                              <a:latin typeface="Cambria Math"/>
                            </a:rPr>
                            <m:t>2</m:t>
                          </m:r>
                          <m:r>
                            <a:rPr lang="en-US" b="0" i="1" smtClean="0">
                              <a:latin typeface="Cambria Math"/>
                            </a:rPr>
                            <m:t>𝑔h</m:t>
                          </m:r>
                        </m:e>
                      </m:rad>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𝑃</a:t>
                </a:r>
                <a:r>
                  <a:rPr lang="en-US" b="0" i="0" smtClean="0">
                    <a:latin typeface="Cambria Math"/>
                  </a:rPr>
                  <a:t>_</a:t>
                </a:r>
                <a:r>
                  <a:rPr lang="en-US" b="0" i="0" smtClean="0">
                    <a:latin typeface="Cambria Math"/>
                  </a:rPr>
                  <a:t>1+1/2 𝜌𝑣_1^2+𝜌𝑔ℎ_1=𝑃_2+1/2 𝜌𝑣_2^2+𝜌𝑔ℎ_2</a:t>
                </a:r>
                <a:endParaRPr lang="en-US" dirty="0" smtClean="0"/>
              </a:p>
              <a:p>
                <a:r>
                  <a:rPr lang="en-US" b="0" i="0" smtClean="0">
                    <a:latin typeface="Cambria Math"/>
                  </a:rPr>
                  <a:t>1 𝑎𝑡𝑚+1/2 𝜌𝑣_1^2+0=1 𝑎𝑡𝑚+0+𝜌𝑔ℎ</a:t>
                </a:r>
                <a:endParaRPr lang="en-US" b="0" dirty="0" smtClean="0"/>
              </a:p>
              <a:p>
                <a:r>
                  <a:rPr lang="en-US" b="0" i="0" smtClean="0">
                    <a:latin typeface="Cambria Math"/>
                  </a:rPr>
                  <a:t>1/2 𝜌𝑣_1^2=𝜌𝑔ℎ</a:t>
                </a:r>
                <a:endParaRPr lang="en-US" b="0" dirty="0" smtClean="0"/>
              </a:p>
              <a:p>
                <a:r>
                  <a:rPr lang="en-US" b="0" i="0" smtClean="0">
                    <a:latin typeface="Cambria Math"/>
                  </a:rPr>
                  <a:t>1/2 𝑣_1^2=𝑔ℎ</a:t>
                </a:r>
                <a:endParaRPr lang="en-US" b="0" dirty="0" smtClean="0"/>
              </a:p>
              <a:p>
                <a:r>
                  <a:rPr lang="en-US" b="0" i="0" smtClean="0">
                    <a:latin typeface="Cambria Math"/>
                  </a:rPr>
                  <a:t>𝑣_1=√2𝑔ℎ</a:t>
                </a:r>
                <a:endParaRPr lang="en-US" dirty="0"/>
              </a:p>
            </p:txBody>
          </p:sp>
        </mc:Fallback>
      </mc:AlternateContent>
      <p:sp>
        <p:nvSpPr>
          <p:cNvPr id="4" name="Slide Number Placeholder 3"/>
          <p:cNvSpPr>
            <a:spLocks noGrp="1"/>
          </p:cNvSpPr>
          <p:nvPr>
            <p:ph type="sldNum" sz="quarter" idx="10"/>
          </p:nvPr>
        </p:nvSpPr>
        <p:spPr/>
        <p:txBody>
          <a:bodyPr/>
          <a:lstStyle/>
          <a:p>
            <a:fld id="{10B01DDA-79E1-450C-A5D6-D99C33F9ABE8}" type="slidenum">
              <a:rPr lang="en-US" smtClean="0"/>
              <a:t>61</a:t>
            </a:fld>
            <a:endParaRPr lang="en-US"/>
          </a:p>
        </p:txBody>
      </p:sp>
    </p:spTree>
    <p:extLst>
      <p:ext uri="{BB962C8B-B14F-4D97-AF65-F5344CB8AC3E}">
        <p14:creationId xmlns:p14="http://schemas.microsoft.com/office/powerpoint/2010/main" val="484510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US" b="0" i="1" smtClean="0">
                        <a:latin typeface="Cambria Math"/>
                      </a:rPr>
                      <m:t>𝜂</m:t>
                    </m:r>
                  </m:oMath>
                </a14:m>
                <a:r>
                  <a:rPr lang="en-US" dirty="0"/>
                  <a:t> is coefficient</a:t>
                </a:r>
                <a:r>
                  <a:rPr lang="en-US" baseline="0" dirty="0"/>
                  <a:t> of viscosity</a:t>
                </a:r>
              </a:p>
              <a:p>
                <a:r>
                  <a:rPr lang="en-US" baseline="0" dirty="0"/>
                  <a:t>F is force applied to top plate</a:t>
                </a:r>
              </a:p>
              <a:p>
                <a:r>
                  <a:rPr lang="en-US" baseline="0" dirty="0"/>
                  <a:t>L is distance between plates</a:t>
                </a:r>
              </a:p>
              <a:p>
                <a:r>
                  <a:rPr lang="en-US" baseline="0" dirty="0"/>
                  <a:t>v is speed that top plate is moved</a:t>
                </a:r>
              </a:p>
              <a:p>
                <a:r>
                  <a:rPr lang="en-US" baseline="0" dirty="0"/>
                  <a:t>A is area of plate</a:t>
                </a:r>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𝜂</a:t>
                </a:r>
                <a:r>
                  <a:rPr lang="en-US" dirty="0" smtClean="0"/>
                  <a:t> is coefficient</a:t>
                </a:r>
                <a:r>
                  <a:rPr lang="en-US" baseline="0" dirty="0" smtClean="0"/>
                  <a:t> of viscosity</a:t>
                </a:r>
              </a:p>
              <a:p>
                <a:r>
                  <a:rPr lang="en-US" baseline="0" dirty="0" smtClean="0"/>
                  <a:t>F is force applied to top plate</a:t>
                </a:r>
              </a:p>
              <a:p>
                <a:r>
                  <a:rPr lang="en-US" baseline="0" dirty="0" smtClean="0"/>
                  <a:t>L is distance between plates</a:t>
                </a:r>
              </a:p>
              <a:p>
                <a:r>
                  <a:rPr lang="en-US" baseline="0" dirty="0" smtClean="0"/>
                  <a:t>v is speed that top plate is moved</a:t>
                </a:r>
              </a:p>
              <a:p>
                <a:r>
                  <a:rPr lang="en-US" baseline="0" dirty="0" smtClean="0"/>
                  <a:t>A is area of plate</a:t>
                </a:r>
                <a:endParaRPr lang="en-US" dirty="0"/>
              </a:p>
            </p:txBody>
          </p:sp>
        </mc:Fallback>
      </mc:AlternateContent>
      <p:sp>
        <p:nvSpPr>
          <p:cNvPr id="4" name="Slide Number Placeholder 3"/>
          <p:cNvSpPr>
            <a:spLocks noGrp="1"/>
          </p:cNvSpPr>
          <p:nvPr>
            <p:ph type="sldNum" sz="quarter" idx="10"/>
          </p:nvPr>
        </p:nvSpPr>
        <p:spPr/>
        <p:txBody>
          <a:bodyPr/>
          <a:lstStyle/>
          <a:p>
            <a:fld id="{10B01DDA-79E1-450C-A5D6-D99C33F9ABE8}" type="slidenum">
              <a:rPr lang="en-US" smtClean="0"/>
              <a:t>68</a:t>
            </a:fld>
            <a:endParaRPr lang="en-US"/>
          </a:p>
        </p:txBody>
      </p:sp>
    </p:spTree>
    <p:extLst>
      <p:ext uri="{BB962C8B-B14F-4D97-AF65-F5344CB8AC3E}">
        <p14:creationId xmlns:p14="http://schemas.microsoft.com/office/powerpoint/2010/main" val="2656038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Resistance</a:t>
            </a:r>
            <a:r>
              <a:rPr lang="en-US" baseline="0" dirty="0"/>
              <a:t> is most effected by radius</a:t>
            </a:r>
            <a:endParaRPr lang="en-US" dirty="0"/>
          </a:p>
        </p:txBody>
      </p:sp>
      <p:sp>
        <p:nvSpPr>
          <p:cNvPr id="4" name="Slide Number Placeholder 3"/>
          <p:cNvSpPr>
            <a:spLocks noGrp="1"/>
          </p:cNvSpPr>
          <p:nvPr>
            <p:ph type="sldNum" sz="quarter" idx="10"/>
          </p:nvPr>
        </p:nvSpPr>
        <p:spPr/>
        <p:txBody>
          <a:bodyPr/>
          <a:lstStyle/>
          <a:p>
            <a:fld id="{10B01DDA-79E1-450C-A5D6-D99C33F9ABE8}" type="slidenum">
              <a:rPr lang="en-US" smtClean="0"/>
              <a:t>69</a:t>
            </a:fld>
            <a:endParaRPr lang="en-US"/>
          </a:p>
        </p:txBody>
      </p:sp>
    </p:spTree>
    <p:extLst>
      <p:ext uri="{BB962C8B-B14F-4D97-AF65-F5344CB8AC3E}">
        <p14:creationId xmlns:p14="http://schemas.microsoft.com/office/powerpoint/2010/main" val="2357874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𝑅</m:t>
                          </m:r>
                        </m:sub>
                      </m:sSub>
                      <m:r>
                        <a:rPr lang="en-US" b="0" i="1" smtClean="0">
                          <a:latin typeface="Cambria Math"/>
                        </a:rPr>
                        <m:t>=</m:t>
                      </m:r>
                      <m:r>
                        <a:rPr lang="en-US" b="0" i="1" smtClean="0">
                          <a:latin typeface="Cambria Math"/>
                        </a:rPr>
                        <m:t>𝑅𝑒𝑦𝑛𝑜𝑙𝑑𝑠</m:t>
                      </m:r>
                      <m:r>
                        <a:rPr lang="en-US" b="0" i="1" smtClean="0">
                          <a:latin typeface="Cambria Math"/>
                        </a:rPr>
                        <m:t> </m:t>
                      </m:r>
                      <m:r>
                        <a:rPr lang="en-US" b="0" i="1" smtClean="0">
                          <a:latin typeface="Cambria Math"/>
                        </a:rPr>
                        <m:t>𝑛𝑢𝑚𝑏𝑒𝑟</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𝜌</m:t>
                      </m:r>
                      <m:r>
                        <a:rPr lang="en-US" b="0" i="1" smtClean="0">
                          <a:latin typeface="Cambria Math"/>
                        </a:rPr>
                        <m:t>=</m:t>
                      </m:r>
                      <m:r>
                        <a:rPr lang="en-US" b="0" i="1" smtClean="0">
                          <a:latin typeface="Cambria Math"/>
                        </a:rPr>
                        <m:t>𝑓𝑙𝑢𝑖𝑑</m:t>
                      </m:r>
                      <m:r>
                        <a:rPr lang="en-US" b="0" i="1" smtClean="0">
                          <a:latin typeface="Cambria Math"/>
                        </a:rPr>
                        <m:t> </m:t>
                      </m:r>
                      <m:r>
                        <a:rPr lang="en-US" b="0" i="1" smtClean="0">
                          <a:latin typeface="Cambria Math"/>
                        </a:rPr>
                        <m:t>𝑑𝑒𝑛𝑠𝑖𝑡𝑦</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r>
                        <a:rPr lang="en-US" b="0" i="1" smtClean="0">
                          <a:latin typeface="Cambria Math"/>
                        </a:rPr>
                        <m:t>𝑠𝑝𝑒𝑒𝑑</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𝑓𝑙𝑢𝑖𝑑</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r>
                        <a:rPr lang="en-US" b="0" i="1" smtClean="0">
                          <a:latin typeface="Cambria Math"/>
                        </a:rPr>
                        <m:t>𝑟𝑎𝑑𝑖𝑢𝑠</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𝑡𝑢𝑏𝑒</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𝜂</m:t>
                      </m:r>
                      <m:r>
                        <a:rPr lang="en-US" b="0" i="1" smtClean="0">
                          <a:latin typeface="Cambria Math"/>
                        </a:rPr>
                        <m:t>=</m:t>
                      </m:r>
                      <m:r>
                        <a:rPr lang="en-US" b="0" i="1" smtClean="0">
                          <a:latin typeface="Cambria Math"/>
                        </a:rPr>
                        <m:t>𝑣𝑖𝑠𝑐𝑜𝑠𝑖𝑡𝑦</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𝑁_𝑅=𝑅𝑒𝑦𝑛𝑜𝑙𝑑𝑠 𝑛𝑢𝑚𝑏𝑒𝑟</a:t>
                </a:r>
                <a:endParaRPr lang="en-US" b="0" dirty="0" smtClean="0"/>
              </a:p>
              <a:p>
                <a:r>
                  <a:rPr lang="en-US" b="0" i="0" smtClean="0">
                    <a:latin typeface="Cambria Math"/>
                  </a:rPr>
                  <a:t>𝜌=𝑓𝑙𝑢𝑖𝑑 𝑑𝑒𝑛𝑠𝑖𝑡𝑦</a:t>
                </a:r>
                <a:endParaRPr lang="en-US" b="0" dirty="0" smtClean="0"/>
              </a:p>
              <a:p>
                <a:r>
                  <a:rPr lang="en-US" b="0" i="0" smtClean="0">
                    <a:latin typeface="Cambria Math"/>
                  </a:rPr>
                  <a:t>𝑣=𝑠𝑝𝑒𝑒𝑑 𝑜𝑓 𝑓𝑙𝑢𝑖𝑑</a:t>
                </a:r>
                <a:endParaRPr lang="en-US" b="0" dirty="0" smtClean="0"/>
              </a:p>
              <a:p>
                <a:r>
                  <a:rPr lang="en-US" b="0" i="0" smtClean="0">
                    <a:latin typeface="Cambria Math"/>
                  </a:rPr>
                  <a:t>𝑟=𝑟𝑎𝑑𝑖𝑢𝑠 𝑜𝑓 𝑡𝑢𝑏𝑒</a:t>
                </a:r>
                <a:endParaRPr lang="en-US" b="0" dirty="0" smtClean="0"/>
              </a:p>
              <a:p>
                <a:r>
                  <a:rPr lang="en-US" b="0" i="0" smtClean="0">
                    <a:latin typeface="Cambria Math"/>
                  </a:rPr>
                  <a:t>𝜂=𝑣𝑖𝑠𝑐𝑜𝑠𝑖𝑡𝑦</a:t>
                </a:r>
                <a:endParaRPr lang="en-US" dirty="0"/>
              </a:p>
            </p:txBody>
          </p:sp>
        </mc:Fallback>
      </mc:AlternateContent>
      <p:sp>
        <p:nvSpPr>
          <p:cNvPr id="4" name="Slide Number Placeholder 3"/>
          <p:cNvSpPr>
            <a:spLocks noGrp="1"/>
          </p:cNvSpPr>
          <p:nvPr>
            <p:ph type="sldNum" sz="quarter" idx="10"/>
          </p:nvPr>
        </p:nvSpPr>
        <p:spPr/>
        <p:txBody>
          <a:bodyPr/>
          <a:lstStyle/>
          <a:p>
            <a:fld id="{10B01DDA-79E1-450C-A5D6-D99C33F9ABE8}" type="slidenum">
              <a:rPr lang="en-US" smtClean="0"/>
              <a:t>71</a:t>
            </a:fld>
            <a:endParaRPr lang="en-US"/>
          </a:p>
        </p:txBody>
      </p:sp>
    </p:spTree>
    <p:extLst>
      <p:ext uri="{BB962C8B-B14F-4D97-AF65-F5344CB8AC3E}">
        <p14:creationId xmlns:p14="http://schemas.microsoft.com/office/powerpoint/2010/main" val="96050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C092F-C0BB-49D4-A877-7F4DBD853F47}" type="slidenum">
              <a:rPr lang="en-US" smtClean="0"/>
              <a:pPr/>
              <a:t>12</a:t>
            </a:fld>
            <a:endParaRPr lang="en-US"/>
          </a:p>
        </p:txBody>
      </p:sp>
    </p:spTree>
    <p:extLst>
      <p:ext uri="{BB962C8B-B14F-4D97-AF65-F5344CB8AC3E}">
        <p14:creationId xmlns:p14="http://schemas.microsoft.com/office/powerpoint/2010/main" val="3156850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𝜂</m:t>
                      </m:r>
                      <m:r>
                        <a:rPr lang="en-US" b="0" i="1" smtClean="0">
                          <a:latin typeface="Cambria Math"/>
                        </a:rPr>
                        <m:t>=1.5×</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r>
                        <a:rPr lang="en-US" b="0" i="1" smtClean="0">
                          <a:latin typeface="Cambria Math"/>
                        </a:rPr>
                        <m:t> </m:t>
                      </m:r>
                      <m:r>
                        <a:rPr lang="en-US" b="0" i="1" smtClean="0">
                          <a:latin typeface="Cambria Math"/>
                        </a:rPr>
                        <m:t>𝑃𝑎</m:t>
                      </m:r>
                      <m:r>
                        <a:rPr lang="en-US" b="0" i="1" smtClean="0">
                          <a:latin typeface="Cambria Math"/>
                        </a:rPr>
                        <m:t>⋅</m:t>
                      </m:r>
                      <m:r>
                        <a:rPr lang="en-US" b="0" i="1" smtClean="0">
                          <a:latin typeface="Cambria Math"/>
                        </a:rPr>
                        <m:t>𝑠</m:t>
                      </m:r>
                      <m:r>
                        <a:rPr lang="en-US" b="0" i="1" smtClean="0">
                          <a:latin typeface="Cambria Math"/>
                        </a:rPr>
                        <m:t>, </m:t>
                      </m:r>
                      <m:r>
                        <a:rPr lang="en-US" b="0" i="1" smtClean="0">
                          <a:latin typeface="Cambria Math"/>
                        </a:rPr>
                        <m:t>𝑙</m:t>
                      </m:r>
                      <m:r>
                        <a:rPr lang="en-US" b="0" i="1" smtClean="0">
                          <a:latin typeface="Cambria Math"/>
                        </a:rPr>
                        <m:t>=0.025 </m:t>
                      </m:r>
                      <m:r>
                        <a:rPr lang="en-US" b="0" i="1" smtClean="0">
                          <a:latin typeface="Cambria Math"/>
                        </a:rPr>
                        <m:t>𝑚</m:t>
                      </m:r>
                      <m:r>
                        <a:rPr lang="en-US" b="0" i="1" smtClean="0">
                          <a:latin typeface="Cambria Math"/>
                        </a:rPr>
                        <m:t>, </m:t>
                      </m:r>
                      <m:r>
                        <a:rPr lang="en-US" b="0" i="1" smtClean="0">
                          <a:latin typeface="Cambria Math"/>
                        </a:rPr>
                        <m:t>𝑟</m:t>
                      </m:r>
                      <m:r>
                        <a:rPr lang="en-US" b="0" i="1" smtClean="0">
                          <a:latin typeface="Cambria Math"/>
                        </a:rPr>
                        <m:t>=4.0×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−4</m:t>
                          </m:r>
                        </m:sup>
                      </m:sSup>
                      <m:r>
                        <a:rPr lang="en-US" b="0" i="1" smtClean="0">
                          <a:latin typeface="Cambria Math"/>
                        </a:rPr>
                        <m:t> </m:t>
                      </m:r>
                      <m:r>
                        <a:rPr lang="en-US" b="0" i="1" smtClean="0">
                          <a:latin typeface="Cambria Math"/>
                        </a:rPr>
                        <m:t>𝑚</m:t>
                      </m:r>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r>
                        <a:rPr lang="en-US" b="0" i="1" smtClean="0">
                          <a:latin typeface="Cambria Math"/>
                        </a:rPr>
                        <m:t>=1900 </m:t>
                      </m:r>
                      <m:r>
                        <a:rPr lang="en-US" b="0" i="1" smtClean="0">
                          <a:latin typeface="Cambria Math"/>
                        </a:rPr>
                        <m:t>𝑃𝑎</m:t>
                      </m:r>
                      <m:r>
                        <a:rPr lang="en-US" b="0" i="1" smtClean="0">
                          <a:latin typeface="Cambria Math"/>
                        </a:rPr>
                        <m:t>, </m:t>
                      </m:r>
                      <m:r>
                        <a:rPr lang="en-US" b="0" i="1" smtClean="0">
                          <a:latin typeface="Cambria Math"/>
                        </a:rPr>
                        <m:t>𝑉</m:t>
                      </m:r>
                      <m:r>
                        <a:rPr lang="en-US" b="0" i="1" smtClean="0">
                          <a:latin typeface="Cambria Math"/>
                        </a:rPr>
                        <m:t>=1.0×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−6</m:t>
                          </m:r>
                        </m:sup>
                      </m:sSup>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r>
                        <a:rPr lang="en-US" b="0" i="1" smtClean="0">
                          <a:latin typeface="Cambria Math"/>
                        </a:rPr>
                        <m:t>, </m:t>
                      </m:r>
                      <m:r>
                        <a:rPr lang="en-US" b="0" i="1" smtClean="0">
                          <a:latin typeface="Cambria Math"/>
                        </a:rPr>
                        <m:t>𝑡</m:t>
                      </m:r>
                      <m:r>
                        <a:rPr lang="en-US" b="0" i="1" smtClean="0">
                          <a:latin typeface="Cambria Math"/>
                        </a:rPr>
                        <m:t>=3.0 </m:t>
                      </m:r>
                      <m:r>
                        <a:rPr lang="en-US" b="0" i="1" smtClean="0">
                          <a:latin typeface="Cambria Math"/>
                        </a:rPr>
                        <m:t>𝑠</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𝑉</m:t>
                          </m:r>
                        </m:num>
                        <m:den>
                          <m:r>
                            <a:rPr lang="en-US" b="0" i="1" smtClean="0">
                              <a:latin typeface="Cambria Math"/>
                            </a:rPr>
                            <m:t>𝑡</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−6</m:t>
                              </m:r>
                            </m:sup>
                          </m:sSup>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num>
                        <m:den>
                          <m:r>
                            <a:rPr lang="en-US" b="0" i="1" smtClean="0">
                              <a:latin typeface="Cambria Math"/>
                            </a:rPr>
                            <m:t>3.0 </m:t>
                          </m:r>
                          <m:r>
                            <a:rPr lang="en-US" b="0" i="1" smtClean="0">
                              <a:latin typeface="Cambria Math"/>
                            </a:rPr>
                            <m:t>𝑠</m:t>
                          </m:r>
                        </m:den>
                      </m:f>
                      <m:r>
                        <a:rPr lang="en-US" b="0" i="1" smtClean="0">
                          <a:latin typeface="Cambria Math"/>
                        </a:rPr>
                        <m:t>=3.3×</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−7</m:t>
                          </m:r>
                        </m:sup>
                      </m:sSup>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r>
                        <a:rPr lang="en-US" b="0" i="1" smtClean="0">
                          <a:latin typeface="Cambria Math"/>
                        </a:rPr>
                        <m:t>/</m:t>
                      </m:r>
                      <m:r>
                        <a:rPr lang="en-US" b="0" i="1" smtClean="0">
                          <a:latin typeface="Cambria Math"/>
                        </a:rPr>
                        <m:t>𝑠</m:t>
                      </m:r>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𝑅</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8</m:t>
                          </m:r>
                          <m:r>
                            <a:rPr lang="en-US" b="0" i="1" smtClean="0">
                              <a:latin typeface="Cambria Math"/>
                            </a:rPr>
                            <m:t>𝜂</m:t>
                          </m:r>
                          <m:r>
                            <a:rPr lang="en-US" b="0" i="1" smtClean="0">
                              <a:latin typeface="Cambria Math"/>
                            </a:rPr>
                            <m:t>𝑙</m:t>
                          </m:r>
                        </m:num>
                        <m:den>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4</m:t>
                              </m:r>
                            </m:sup>
                          </m:sSup>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8</m:t>
                          </m:r>
                          <m:d>
                            <m:dPr>
                              <m:ctrlPr>
                                <a:rPr lang="en-US" b="0" i="1" smtClean="0">
                                  <a:latin typeface="Cambria Math" panose="02040503050406030204" pitchFamily="18" charset="0"/>
                                </a:rPr>
                              </m:ctrlPr>
                            </m:dPr>
                            <m:e>
                              <m:r>
                                <a:rPr lang="en-US" b="0" i="1" smtClean="0">
                                  <a:latin typeface="Cambria Math"/>
                                </a:rPr>
                                <m:t>1.5×</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r>
                                <a:rPr lang="en-US" b="0" i="1" smtClean="0">
                                  <a:latin typeface="Cambria Math"/>
                                </a:rPr>
                                <m:t> </m:t>
                              </m:r>
                              <m:r>
                                <a:rPr lang="en-US" b="0" i="1" smtClean="0">
                                  <a:latin typeface="Cambria Math"/>
                                </a:rPr>
                                <m:t>𝑃𝑎</m:t>
                              </m:r>
                              <m:r>
                                <a:rPr lang="en-US" b="0" i="1" smtClean="0">
                                  <a:latin typeface="Cambria Math"/>
                                </a:rPr>
                                <m:t>⋅</m:t>
                              </m:r>
                              <m:r>
                                <a:rPr lang="en-US" b="0" i="1" smtClean="0">
                                  <a:latin typeface="Cambria Math"/>
                                </a:rPr>
                                <m:t>𝑠</m:t>
                              </m:r>
                            </m:e>
                          </m:d>
                          <m:d>
                            <m:dPr>
                              <m:ctrlPr>
                                <a:rPr lang="en-US" b="0" i="1" smtClean="0">
                                  <a:latin typeface="Cambria Math" panose="02040503050406030204" pitchFamily="18" charset="0"/>
                                </a:rPr>
                              </m:ctrlPr>
                            </m:dPr>
                            <m:e>
                              <m:r>
                                <a:rPr lang="en-US" b="0" i="1" smtClean="0">
                                  <a:latin typeface="Cambria Math"/>
                                </a:rPr>
                                <m:t>0.025 </m:t>
                              </m:r>
                              <m:r>
                                <a:rPr lang="en-US" b="0" i="1" smtClean="0">
                                  <a:latin typeface="Cambria Math"/>
                                </a:rPr>
                                <m:t>𝑚</m:t>
                              </m:r>
                            </m:e>
                          </m:d>
                        </m:num>
                        <m:den>
                          <m:r>
                            <a:rPr lang="en-US" b="0" i="1" smtClean="0">
                              <a:latin typeface="Cambria Math"/>
                            </a:rPr>
                            <m:t>𝜋</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4.0×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−4</m:t>
                                      </m:r>
                                    </m:sup>
                                  </m:sSup>
                                  <m:r>
                                    <a:rPr lang="en-US" b="0" i="1" smtClean="0">
                                      <a:latin typeface="Cambria Math"/>
                                    </a:rPr>
                                    <m:t> </m:t>
                                  </m:r>
                                  <m:r>
                                    <a:rPr lang="en-US" b="0" i="1" smtClean="0">
                                      <a:latin typeface="Cambria Math"/>
                                    </a:rPr>
                                    <m:t>𝑚</m:t>
                                  </m:r>
                                </m:e>
                              </m:d>
                            </m:e>
                            <m:sup>
                              <m:r>
                                <a:rPr lang="en-US" b="0" i="1" smtClean="0">
                                  <a:latin typeface="Cambria Math"/>
                                </a:rPr>
                                <m:t>4</m:t>
                              </m:r>
                            </m:sup>
                          </m:sSup>
                        </m:den>
                      </m:f>
                      <m:r>
                        <a:rPr lang="en-US" b="0" i="1" smtClean="0">
                          <a:latin typeface="Cambria Math"/>
                        </a:rPr>
                        <m:t>=3.730×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9</m:t>
                          </m:r>
                        </m:sup>
                      </m:sSup>
                      <m:r>
                        <a:rPr lang="en-US" b="0" i="1" smtClean="0">
                          <a:latin typeface="Cambria Math"/>
                        </a:rPr>
                        <m:t> </m:t>
                      </m:r>
                      <m:r>
                        <a:rPr lang="en-US" b="0" i="1" smtClean="0">
                          <a:latin typeface="Cambria Math"/>
                        </a:rPr>
                        <m:t>𝑃𝑎</m:t>
                      </m:r>
                      <m:r>
                        <a:rPr lang="en-US" b="0" i="1" smtClean="0">
                          <a:latin typeface="Cambria Math"/>
                        </a:rPr>
                        <m:t>⋅</m:t>
                      </m:r>
                      <m:r>
                        <a:rPr lang="en-US" b="0" i="1" smtClean="0">
                          <a:latin typeface="Cambria Math"/>
                        </a:rPr>
                        <m:t>𝑠</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num>
                        <m:den>
                          <m:r>
                            <a:rPr lang="en-US" b="0" i="1" smtClean="0">
                              <a:latin typeface="Cambria Math"/>
                            </a:rPr>
                            <m:t>𝑅</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3.3×</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−7</m:t>
                          </m:r>
                        </m:sup>
                      </m:sSup>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num>
                        <m:den>
                          <m:r>
                            <a:rPr lang="en-US" b="0" i="1" smtClean="0">
                              <a:latin typeface="Cambria Math"/>
                            </a:rPr>
                            <m:t>𝑠</m:t>
                          </m:r>
                        </m:den>
                      </m:f>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r>
                            <a:rPr lang="en-US" b="0" i="1" smtClean="0">
                              <a:latin typeface="Cambria Math"/>
                            </a:rPr>
                            <m:t>−1900 </m:t>
                          </m:r>
                          <m:r>
                            <a:rPr lang="en-US" b="0" i="1" smtClean="0">
                              <a:latin typeface="Cambria Math"/>
                            </a:rPr>
                            <m:t>𝑃𝑎</m:t>
                          </m:r>
                        </m:num>
                        <m:den>
                          <m:r>
                            <a:rPr lang="en-US" b="0" i="1" smtClean="0">
                              <a:latin typeface="Cambria Math"/>
                            </a:rPr>
                            <m:t>3.730×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9</m:t>
                              </m:r>
                            </m:sup>
                          </m:sSup>
                          <m:f>
                            <m:fPr>
                              <m:ctrlPr>
                                <a:rPr lang="en-US" b="0" i="1" smtClean="0">
                                  <a:latin typeface="Cambria Math" panose="02040503050406030204" pitchFamily="18" charset="0"/>
                                </a:rPr>
                              </m:ctrlPr>
                            </m:fPr>
                            <m:num>
                              <m:r>
                                <a:rPr lang="en-US" b="0" i="1" smtClean="0">
                                  <a:latin typeface="Cambria Math"/>
                                </a:rPr>
                                <m:t>𝑃𝑎</m:t>
                              </m:r>
                              <m:r>
                                <a:rPr lang="en-US" b="0" i="1" smtClean="0">
                                  <a:latin typeface="Cambria Math"/>
                                </a:rPr>
                                <m:t>⋅</m:t>
                              </m:r>
                              <m:r>
                                <a:rPr lang="en-US" b="0" i="1" smtClean="0">
                                  <a:latin typeface="Cambria Math"/>
                                </a:rPr>
                                <m:t>𝑠</m:t>
                              </m:r>
                            </m:num>
                            <m:den>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den>
                          </m:f>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r>
                        <a:rPr lang="en-US" b="0" i="1" smtClean="0">
                          <a:latin typeface="Cambria Math"/>
                        </a:rPr>
                        <m:t>−1900 </m:t>
                      </m:r>
                      <m:r>
                        <a:rPr lang="en-US" b="0" i="1" smtClean="0">
                          <a:latin typeface="Cambria Math"/>
                        </a:rPr>
                        <m:t>𝑃𝑎</m:t>
                      </m:r>
                      <m:r>
                        <a:rPr lang="en-US" b="0" i="1" smtClean="0">
                          <a:latin typeface="Cambria Math"/>
                        </a:rPr>
                        <m:t>=1243 </m:t>
                      </m:r>
                      <m:r>
                        <a:rPr lang="en-US" b="0" i="1" smtClean="0">
                          <a:latin typeface="Cambria Math"/>
                        </a:rPr>
                        <m:t>𝑃𝑎</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r>
                        <a:rPr lang="en-US" b="0" i="1" smtClean="0">
                          <a:latin typeface="Cambria Math"/>
                        </a:rPr>
                        <m:t>=3143 </m:t>
                      </m:r>
                      <m:r>
                        <a:rPr lang="en-US" b="0" i="1" smtClean="0">
                          <a:latin typeface="Cambria Math"/>
                        </a:rPr>
                        <m:t>𝑃𝑎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𝐹</m:t>
                          </m:r>
                        </m:num>
                        <m:den>
                          <m:r>
                            <a:rPr lang="en-US" b="0" i="1" smtClean="0">
                              <a:latin typeface="Cambria Math"/>
                            </a:rPr>
                            <m:t>𝐴</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3143 </m:t>
                      </m:r>
                      <m:r>
                        <a:rPr lang="en-US" b="0" i="1" smtClean="0">
                          <a:latin typeface="Cambria Math"/>
                        </a:rPr>
                        <m:t>𝑃𝑎</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𝐹</m:t>
                          </m:r>
                        </m:num>
                        <m:den>
                          <m:r>
                            <a:rPr lang="en-US" b="0" i="1" smtClean="0">
                              <a:latin typeface="Cambria Math"/>
                            </a:rPr>
                            <m:t>8.0×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=0.25 </m:t>
                      </m:r>
                      <m:r>
                        <a:rPr lang="en-US" b="0" i="1" smtClean="0">
                          <a:latin typeface="Cambria Math"/>
                        </a:rPr>
                        <m:t>𝑁</m:t>
                      </m:r>
                    </m:oMath>
                  </m:oMathPara>
                </a14:m>
                <a:endParaRPr lang="en-US" dirty="0"/>
              </a:p>
              <a:p>
                <a:endParaRPr lang="en-US" dirty="0"/>
              </a:p>
              <a:p>
                <a:r>
                  <a:rPr lang="en-US" dirty="0"/>
                  <a:t>Laminar?</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𝐴𝑣</m:t>
                      </m:r>
                      <m:r>
                        <a:rPr lang="en-US" b="0" i="1" smtClean="0">
                          <a:latin typeface="Cambria Math" panose="02040503050406030204" pitchFamily="18" charset="0"/>
                        </a:rPr>
                        <m:t>→3.33×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−7</m:t>
                          </m:r>
                        </m:sup>
                      </m:sSup>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num>
                        <m:den>
                          <m:r>
                            <a:rPr lang="en-US" b="0" i="1" smtClean="0">
                              <a:latin typeface="Cambria Math" panose="02040503050406030204" pitchFamily="18" charset="0"/>
                            </a:rPr>
                            <m:t>𝑠</m:t>
                          </m:r>
                        </m:den>
                      </m:f>
                      <m:r>
                        <a:rPr lang="en-US" b="0" i="1" smtClean="0">
                          <a:latin typeface="Cambria Math" panose="02040503050406030204" pitchFamily="18" charset="0"/>
                        </a:rPr>
                        <m:t>=</m:t>
                      </m:r>
                      <m:r>
                        <a:rPr lang="en-US" b="0" i="1" smtClean="0">
                          <a:latin typeface="Cambria Math" panose="02040503050406030204" pitchFamily="18" charset="0"/>
                        </a:rPr>
                        <m:t>𝜋</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r>
                                <a:rPr lang="en-US" b="0" i="1" smtClean="0">
                                  <a:latin typeface="Cambria Math" panose="02040503050406030204" pitchFamily="18" charset="0"/>
                                </a:rPr>
                                <m:t> </m:t>
                              </m:r>
                              <m:r>
                                <a:rPr lang="en-US" b="0" i="1" smtClean="0">
                                  <a:latin typeface="Cambria Math" panose="02040503050406030204" pitchFamily="18" charset="0"/>
                                </a:rPr>
                                <m:t>𝑚</m:t>
                              </m:r>
                            </m:e>
                          </m:d>
                        </m:e>
                        <m:sup>
                          <m:r>
                            <a:rPr lang="en-US" b="0" i="1" smtClean="0">
                              <a:latin typeface="Cambria Math" panose="02040503050406030204" pitchFamily="18" charset="0"/>
                            </a:rPr>
                            <m:t>2</m:t>
                          </m:r>
                        </m:sup>
                      </m:sSup>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=0.662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sym typeface="Wingdings" pitchFamily="2" charset="2"/>
                            </a:rPr>
                          </m:ctrlPr>
                        </m:sSubPr>
                        <m:e>
                          <m:r>
                            <a:rPr lang="en-US" b="0" i="1" smtClean="0">
                              <a:latin typeface="Cambria Math"/>
                              <a:sym typeface="Wingdings" pitchFamily="2" charset="2"/>
                            </a:rPr>
                            <m:t>𝑁</m:t>
                          </m:r>
                        </m:e>
                        <m:sub>
                          <m:r>
                            <a:rPr lang="en-US" b="0" i="1" smtClean="0">
                              <a:latin typeface="Cambria Math"/>
                              <a:sym typeface="Wingdings" pitchFamily="2" charset="2"/>
                            </a:rPr>
                            <m:t>𝑅</m:t>
                          </m:r>
                        </m:sub>
                      </m:sSub>
                      <m:r>
                        <a:rPr lang="en-US" b="0" i="1" smtClean="0">
                          <a:latin typeface="Cambria Math"/>
                          <a:sym typeface="Wingdings" pitchFamily="2" charset="2"/>
                        </a:rPr>
                        <m:t>=</m:t>
                      </m:r>
                      <m:f>
                        <m:fPr>
                          <m:ctrlPr>
                            <a:rPr lang="en-US" b="0" i="1" smtClean="0">
                              <a:latin typeface="Cambria Math" panose="02040503050406030204" pitchFamily="18" charset="0"/>
                              <a:sym typeface="Wingdings" pitchFamily="2" charset="2"/>
                            </a:rPr>
                          </m:ctrlPr>
                        </m:fPr>
                        <m:num>
                          <m:r>
                            <a:rPr lang="en-US" b="0" i="1" smtClean="0">
                              <a:latin typeface="Cambria Math"/>
                              <a:sym typeface="Wingdings" pitchFamily="2" charset="2"/>
                            </a:rPr>
                            <m:t>2</m:t>
                          </m:r>
                          <m:r>
                            <a:rPr lang="en-US" b="0" i="1" smtClean="0">
                              <a:latin typeface="Cambria Math"/>
                              <a:sym typeface="Wingdings" pitchFamily="2" charset="2"/>
                            </a:rPr>
                            <m:t>𝜌</m:t>
                          </m:r>
                          <m:r>
                            <a:rPr lang="en-US" b="0" i="1" smtClean="0">
                              <a:latin typeface="Cambria Math"/>
                              <a:sym typeface="Wingdings" pitchFamily="2" charset="2"/>
                            </a:rPr>
                            <m:t>𝑣𝑟</m:t>
                          </m:r>
                        </m:num>
                        <m:den>
                          <m:r>
                            <a:rPr lang="en-US" b="0" i="1" smtClean="0">
                              <a:latin typeface="Cambria Math"/>
                              <a:sym typeface="Wingdings" pitchFamily="2" charset="2"/>
                            </a:rPr>
                            <m:t>𝜂</m:t>
                          </m:r>
                        </m:den>
                      </m:f>
                      <m:r>
                        <a:rPr lang="en-US" b="0" i="1" smtClean="0">
                          <a:latin typeface="Cambria Math"/>
                          <a:sym typeface="Wingdings" pitchFamily="2" charset="2"/>
                        </a:rPr>
                        <m:t>=</m:t>
                      </m:r>
                      <m:f>
                        <m:fPr>
                          <m:ctrlPr>
                            <a:rPr lang="en-US" b="0" i="1" smtClean="0">
                              <a:latin typeface="Cambria Math" panose="02040503050406030204" pitchFamily="18" charset="0"/>
                              <a:sym typeface="Wingdings" pitchFamily="2" charset="2"/>
                            </a:rPr>
                          </m:ctrlPr>
                        </m:fPr>
                        <m:num>
                          <m:r>
                            <a:rPr lang="en-US" b="0" i="1" smtClean="0">
                              <a:latin typeface="Cambria Math"/>
                              <a:sym typeface="Wingdings" pitchFamily="2" charset="2"/>
                            </a:rPr>
                            <m:t>2</m:t>
                          </m:r>
                          <m:d>
                            <m:dPr>
                              <m:ctrlPr>
                                <a:rPr lang="en-US" b="0" i="1" smtClean="0">
                                  <a:latin typeface="Cambria Math" panose="02040503050406030204" pitchFamily="18" charset="0"/>
                                  <a:sym typeface="Wingdings" pitchFamily="2" charset="2"/>
                                </a:rPr>
                              </m:ctrlPr>
                            </m:dPr>
                            <m:e>
                              <m:r>
                                <a:rPr lang="en-US" b="0" i="0" smtClean="0">
                                  <a:latin typeface="Cambria Math"/>
                                  <a:sym typeface="Wingdings" pitchFamily="2" charset="2"/>
                                </a:rPr>
                                <m:t>1000</m:t>
                              </m:r>
                              <m:f>
                                <m:fPr>
                                  <m:ctrlPr>
                                    <a:rPr lang="en-US" b="0" i="1" smtClean="0">
                                      <a:latin typeface="Cambria Math" panose="02040503050406030204" pitchFamily="18" charset="0"/>
                                      <a:sym typeface="Wingdings" pitchFamily="2" charset="2"/>
                                    </a:rPr>
                                  </m:ctrlPr>
                                </m:fPr>
                                <m:num>
                                  <m:r>
                                    <m:rPr>
                                      <m:sty m:val="p"/>
                                    </m:rPr>
                                    <a:rPr lang="en-US" b="0" i="0" smtClean="0">
                                      <a:latin typeface="Cambria Math"/>
                                      <a:sym typeface="Wingdings" pitchFamily="2" charset="2"/>
                                    </a:rPr>
                                    <m:t>kg</m:t>
                                  </m:r>
                                </m:num>
                                <m:den>
                                  <m:sSup>
                                    <m:sSupPr>
                                      <m:ctrlPr>
                                        <a:rPr lang="en-US" b="0" i="1" smtClean="0">
                                          <a:latin typeface="Cambria Math" panose="02040503050406030204" pitchFamily="18" charset="0"/>
                                          <a:sym typeface="Wingdings" pitchFamily="2" charset="2"/>
                                        </a:rPr>
                                      </m:ctrlPr>
                                    </m:sSupPr>
                                    <m:e>
                                      <m:r>
                                        <m:rPr>
                                          <m:sty m:val="p"/>
                                        </m:rPr>
                                        <a:rPr lang="en-US" b="0" i="0" smtClean="0">
                                          <a:latin typeface="Cambria Math"/>
                                          <a:sym typeface="Wingdings" pitchFamily="2" charset="2"/>
                                        </a:rPr>
                                        <m:t>m</m:t>
                                      </m:r>
                                    </m:e>
                                    <m:sup>
                                      <m:r>
                                        <a:rPr lang="en-US" b="0" i="0" smtClean="0">
                                          <a:latin typeface="Cambria Math"/>
                                          <a:sym typeface="Wingdings" pitchFamily="2" charset="2"/>
                                        </a:rPr>
                                        <m:t>3</m:t>
                                      </m:r>
                                    </m:sup>
                                  </m:sSup>
                                </m:den>
                              </m:f>
                            </m:e>
                          </m:d>
                          <m:d>
                            <m:dPr>
                              <m:ctrlPr>
                                <a:rPr lang="en-US" b="0" i="1" smtClean="0">
                                  <a:latin typeface="Cambria Math" panose="02040503050406030204" pitchFamily="18" charset="0"/>
                                  <a:sym typeface="Wingdings" pitchFamily="2" charset="2"/>
                                </a:rPr>
                              </m:ctrlPr>
                            </m:dPr>
                            <m:e>
                              <m:r>
                                <a:rPr lang="en-US" b="0" i="0" smtClean="0">
                                  <a:latin typeface="Cambria Math"/>
                                  <a:sym typeface="Wingdings" pitchFamily="2" charset="2"/>
                                </a:rPr>
                                <m:t>0.</m:t>
                              </m:r>
                              <m:r>
                                <a:rPr lang="en-US" b="0" i="0" smtClean="0">
                                  <a:latin typeface="Cambria Math" panose="02040503050406030204" pitchFamily="18" charset="0"/>
                                  <a:sym typeface="Wingdings" pitchFamily="2" charset="2"/>
                                </a:rPr>
                                <m:t>662</m:t>
                              </m:r>
                              <m:f>
                                <m:fPr>
                                  <m:ctrlPr>
                                    <a:rPr lang="en-US" b="0" i="1" smtClean="0">
                                      <a:latin typeface="Cambria Math" panose="02040503050406030204" pitchFamily="18" charset="0"/>
                                      <a:sym typeface="Wingdings" pitchFamily="2" charset="2"/>
                                    </a:rPr>
                                  </m:ctrlPr>
                                </m:fPr>
                                <m:num>
                                  <m:r>
                                    <m:rPr>
                                      <m:sty m:val="p"/>
                                    </m:rPr>
                                    <a:rPr lang="en-US" b="0" i="0" smtClean="0">
                                      <a:latin typeface="Cambria Math"/>
                                      <a:sym typeface="Wingdings" pitchFamily="2" charset="2"/>
                                    </a:rPr>
                                    <m:t>m</m:t>
                                  </m:r>
                                </m:num>
                                <m:den>
                                  <m:r>
                                    <m:rPr>
                                      <m:sty m:val="p"/>
                                    </m:rPr>
                                    <a:rPr lang="en-US" b="0" i="0" smtClean="0">
                                      <a:latin typeface="Cambria Math"/>
                                      <a:sym typeface="Wingdings" pitchFamily="2" charset="2"/>
                                    </a:rPr>
                                    <m:t>s</m:t>
                                  </m:r>
                                </m:den>
                              </m:f>
                            </m:e>
                          </m:d>
                          <m:d>
                            <m:dPr>
                              <m:ctrlPr>
                                <a:rPr lang="en-US" b="0" i="1" smtClean="0">
                                  <a:latin typeface="Cambria Math" panose="02040503050406030204" pitchFamily="18" charset="0"/>
                                  <a:sym typeface="Wingdings" pitchFamily="2" charset="2"/>
                                </a:rPr>
                              </m:ctrlPr>
                            </m:dPr>
                            <m:e>
                              <m:r>
                                <a:rPr lang="en-US" b="0" i="0" smtClean="0">
                                  <a:latin typeface="Cambria Math"/>
                                  <a:sym typeface="Wingdings" pitchFamily="2" charset="2"/>
                                </a:rPr>
                                <m:t>4.0</m:t>
                              </m:r>
                              <m:r>
                                <a:rPr lang="en-US" b="0" i="1" smtClean="0">
                                  <a:latin typeface="Cambria Math"/>
                                  <a:sym typeface="Wingdings" pitchFamily="2" charset="2"/>
                                </a:rPr>
                                <m:t>×</m:t>
                              </m:r>
                              <m:sSup>
                                <m:sSupPr>
                                  <m:ctrlPr>
                                    <a:rPr lang="en-US" b="0" i="1" smtClean="0">
                                      <a:latin typeface="Cambria Math" panose="02040503050406030204" pitchFamily="18" charset="0"/>
                                      <a:sym typeface="Wingdings" pitchFamily="2" charset="2"/>
                                    </a:rPr>
                                  </m:ctrlPr>
                                </m:sSupPr>
                                <m:e>
                                  <m:r>
                                    <a:rPr lang="en-US" b="0" i="1" smtClean="0">
                                      <a:latin typeface="Cambria Math"/>
                                      <a:sym typeface="Wingdings" pitchFamily="2" charset="2"/>
                                    </a:rPr>
                                    <m:t>10</m:t>
                                  </m:r>
                                </m:e>
                                <m:sup>
                                  <m:r>
                                    <a:rPr lang="en-US" b="0" i="1" smtClean="0">
                                      <a:latin typeface="Cambria Math"/>
                                      <a:sym typeface="Wingdings" pitchFamily="2" charset="2"/>
                                    </a:rPr>
                                    <m:t>−4</m:t>
                                  </m:r>
                                </m:sup>
                              </m:sSup>
                              <m:r>
                                <a:rPr lang="en-US" b="0" i="1" smtClean="0">
                                  <a:latin typeface="Cambria Math"/>
                                  <a:sym typeface="Wingdings" pitchFamily="2" charset="2"/>
                                </a:rPr>
                                <m:t> </m:t>
                              </m:r>
                              <m:r>
                                <a:rPr lang="en-US" b="0" i="1" smtClean="0">
                                  <a:latin typeface="Cambria Math"/>
                                  <a:sym typeface="Wingdings" pitchFamily="2" charset="2"/>
                                </a:rPr>
                                <m:t>𝑚</m:t>
                              </m:r>
                            </m:e>
                          </m:d>
                        </m:num>
                        <m:den>
                          <m:r>
                            <a:rPr lang="en-US" b="0" i="1" smtClean="0">
                              <a:latin typeface="Cambria Math"/>
                              <a:sym typeface="Wingdings" pitchFamily="2" charset="2"/>
                            </a:rPr>
                            <m:t>1.5×</m:t>
                          </m:r>
                          <m:sSup>
                            <m:sSupPr>
                              <m:ctrlPr>
                                <a:rPr lang="en-US" b="0" i="1" smtClean="0">
                                  <a:latin typeface="Cambria Math" panose="02040503050406030204" pitchFamily="18" charset="0"/>
                                  <a:sym typeface="Wingdings" pitchFamily="2" charset="2"/>
                                </a:rPr>
                              </m:ctrlPr>
                            </m:sSupPr>
                            <m:e>
                              <m:r>
                                <a:rPr lang="en-US" b="0" i="1" smtClean="0">
                                  <a:latin typeface="Cambria Math"/>
                                  <a:sym typeface="Wingdings" pitchFamily="2" charset="2"/>
                                </a:rPr>
                                <m:t>10</m:t>
                              </m:r>
                            </m:e>
                            <m:sup>
                              <m:r>
                                <a:rPr lang="en-US" b="0" i="1" smtClean="0">
                                  <a:latin typeface="Cambria Math"/>
                                  <a:sym typeface="Wingdings" pitchFamily="2" charset="2"/>
                                </a:rPr>
                                <m:t>−3</m:t>
                              </m:r>
                            </m:sup>
                          </m:sSup>
                          <m:r>
                            <a:rPr lang="en-US" b="0" i="1" smtClean="0">
                              <a:latin typeface="Cambria Math"/>
                              <a:sym typeface="Wingdings" pitchFamily="2" charset="2"/>
                            </a:rPr>
                            <m:t> </m:t>
                          </m:r>
                          <m:r>
                            <a:rPr lang="en-US" b="0" i="1" smtClean="0">
                              <a:latin typeface="Cambria Math"/>
                              <a:sym typeface="Wingdings" pitchFamily="2" charset="2"/>
                            </a:rPr>
                            <m:t>𝑃𝑎</m:t>
                          </m:r>
                          <m:r>
                            <a:rPr lang="en-US" b="0" i="1" smtClean="0">
                              <a:latin typeface="Cambria Math"/>
                              <a:sym typeface="Wingdings" pitchFamily="2" charset="2"/>
                            </a:rPr>
                            <m:t>⋅</m:t>
                          </m:r>
                          <m:r>
                            <a:rPr lang="en-US" b="0" i="1" smtClean="0">
                              <a:latin typeface="Cambria Math"/>
                              <a:sym typeface="Wingdings" pitchFamily="2" charset="2"/>
                            </a:rPr>
                            <m:t>𝑠</m:t>
                          </m:r>
                        </m:den>
                      </m:f>
                      <m:r>
                        <a:rPr lang="en-US" b="0" i="1" smtClean="0">
                          <a:latin typeface="Cambria Math"/>
                          <a:sym typeface="Wingdings" pitchFamily="2" charset="2"/>
                        </a:rPr>
                        <m:t>=</m:t>
                      </m:r>
                      <m:r>
                        <a:rPr lang="en-US" b="0" i="1" smtClean="0">
                          <a:latin typeface="Cambria Math" panose="02040503050406030204" pitchFamily="18" charset="0"/>
                          <a:sym typeface="Wingdings" pitchFamily="2" charset="2"/>
                        </a:rPr>
                        <m:t>353</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𝜂=1.5×〖10〗^(−3)  𝑃𝑎⋅𝑠, 𝑙=0.025 𝑚, 𝑟=4.0×〖10〗^(−4)  𝑚, 𝑃_1=1900 𝑃𝑎, 𝑉=1.0×〖10〗^(−6)  𝑚^3, 𝑡=3.0 𝑠</a:t>
                </a:r>
                <a:endParaRPr lang="en-US" b="0" dirty="0" smtClean="0"/>
              </a:p>
              <a:p>
                <a:r>
                  <a:rPr lang="en-US" b="0" i="0" smtClean="0">
                    <a:latin typeface="Cambria Math"/>
                  </a:rPr>
                  <a:t>𝑄=𝑉/𝑡=(1.0×〖10〗^(−6)  𝑚^3)/(3.0 𝑠)=3.3×〖10〗^(−7)  𝑚^3/𝑠</a:t>
                </a:r>
                <a:endParaRPr lang="en-US" dirty="0" smtClean="0"/>
              </a:p>
              <a:p>
                <a:r>
                  <a:rPr lang="en-US" b="0" i="0" smtClean="0">
                    <a:latin typeface="Cambria Math"/>
                  </a:rPr>
                  <a:t>𝑅=</a:t>
                </a:r>
                <a:r>
                  <a:rPr lang="en-US" b="0" i="0" smtClean="0">
                    <a:latin typeface="Cambria Math"/>
                  </a:rPr>
                  <a:t>8𝜂𝑙/(𝜋𝑟^4 )</a:t>
                </a:r>
                <a:r>
                  <a:rPr lang="en-US" b="0" i="0" smtClean="0">
                    <a:latin typeface="Cambria Math"/>
                  </a:rPr>
                  <a:t>=8(1.5×〖10〗^(−3)  𝑃𝑎⋅𝑠)(0.025 𝑚)/(𝜋(4.0×〖10〗^(−4)  𝑚)^4 )=3.730×〖10〗^9  𝑃𝑎⋅𝑠/𝑚^3</a:t>
                </a:r>
                <a:endParaRPr lang="en-US" dirty="0" smtClean="0"/>
              </a:p>
              <a:p>
                <a:r>
                  <a:rPr lang="en-US" b="0" i="0" smtClean="0">
                    <a:latin typeface="Cambria Math"/>
                  </a:rPr>
                  <a:t>𝑄=(𝑃_2−𝑃_1)/𝑅</a:t>
                </a:r>
                <a:endParaRPr lang="en-US" b="0" dirty="0" smtClean="0"/>
              </a:p>
              <a:p>
                <a:r>
                  <a:rPr lang="en-US" b="0" i="0" smtClean="0">
                    <a:latin typeface="Cambria Math"/>
                  </a:rPr>
                  <a:t>3.3×〖10〗^(−7)  𝑚^3/𝑠=(𝑃_2−1900 𝑃𝑎)/(3.730×〖10〗^9  (𝑃𝑎⋅𝑠)/𝑚^3 )</a:t>
                </a:r>
                <a:endParaRPr lang="en-US" b="0" dirty="0" smtClean="0"/>
              </a:p>
              <a:p>
                <a:r>
                  <a:rPr lang="en-US" b="0" i="0" smtClean="0">
                    <a:latin typeface="Cambria Math"/>
                  </a:rPr>
                  <a:t>𝑃_2−1900 𝑃𝑎=1243 𝑃𝑎</a:t>
                </a:r>
                <a:endParaRPr lang="en-US" b="0" dirty="0" smtClean="0"/>
              </a:p>
              <a:p>
                <a:r>
                  <a:rPr lang="en-US" b="0" i="0" smtClean="0">
                    <a:latin typeface="Cambria Math"/>
                  </a:rPr>
                  <a:t>𝑃_2=3143 𝑃𝑎</a:t>
                </a:r>
                <a:endParaRPr lang="en-US" b="0" dirty="0" smtClean="0"/>
              </a:p>
              <a:p>
                <a:r>
                  <a:rPr lang="en-US" b="0" i="0" smtClean="0">
                    <a:latin typeface="Cambria Math"/>
                  </a:rPr>
                  <a:t>𝑃=𝐹/𝐴</a:t>
                </a:r>
                <a:endParaRPr lang="en-US" b="0" dirty="0" smtClean="0"/>
              </a:p>
              <a:p>
                <a:r>
                  <a:rPr lang="en-US" b="0" i="0" smtClean="0">
                    <a:latin typeface="Cambria Math"/>
                  </a:rPr>
                  <a:t>3143 𝑃𝑎=𝐹/(8.0×〖10〗^(−5)  𝑚^2 )</a:t>
                </a:r>
                <a:endParaRPr lang="en-US" b="0" dirty="0" smtClean="0"/>
              </a:p>
              <a:p>
                <a:r>
                  <a:rPr lang="en-US" b="0" i="0" smtClean="0">
                    <a:latin typeface="Cambria Math"/>
                  </a:rPr>
                  <a:t>𝐹=0.25 𝑁</a:t>
                </a:r>
                <a:endParaRPr lang="en-US" dirty="0" smtClean="0"/>
              </a:p>
              <a:p>
                <a:endParaRPr lang="en-US" dirty="0" smtClean="0"/>
              </a:p>
              <a:p>
                <a:r>
                  <a:rPr lang="en-US" dirty="0" smtClean="0"/>
                  <a:t>Laminar?</a:t>
                </a:r>
              </a:p>
              <a:p>
                <a:r>
                  <a:rPr lang="en-US" b="0" i="0" smtClean="0">
                    <a:latin typeface="Cambria Math"/>
                  </a:rPr>
                  <a:t>𝑣=(0.025 𝑚)/(3.0 𝑠)=0.008333 𝑚/𝑠</a:t>
                </a:r>
                <a:endParaRPr lang="en-US" dirty="0" smtClean="0"/>
              </a:p>
              <a:p>
                <a:r>
                  <a:rPr lang="en-US" b="0" i="0" smtClean="0">
                    <a:latin typeface="Cambria Math"/>
                    <a:sym typeface="Wingdings" pitchFamily="2" charset="2"/>
                  </a:rPr>
                  <a:t>𝑁</a:t>
                </a:r>
                <a:r>
                  <a:rPr lang="en-US" b="0" i="0" smtClean="0">
                    <a:latin typeface="Cambria Math"/>
                    <a:sym typeface="Wingdings" pitchFamily="2" charset="2"/>
                  </a:rPr>
                  <a:t>_</a:t>
                </a:r>
                <a:r>
                  <a:rPr lang="en-US" b="0" i="0" smtClean="0">
                    <a:latin typeface="Cambria Math"/>
                    <a:sym typeface="Wingdings" pitchFamily="2" charset="2"/>
                  </a:rPr>
                  <a:t>𝑅=2𝜌𝑣𝑟/𝜂</a:t>
                </a:r>
                <a:r>
                  <a:rPr lang="en-US" b="0" i="0" smtClean="0">
                    <a:latin typeface="Cambria Math"/>
                    <a:sym typeface="Wingdings" pitchFamily="2" charset="2"/>
                  </a:rPr>
                  <a:t>=2(1000 kg/m^3 )(0.008333 m/s)(4.0×〖10〗^(−4)  𝑚)/(1.5×〖10〗^(−3)  𝑃𝑎⋅𝑠)=4.44</a:t>
                </a:r>
                <a:endParaRPr lang="en-US" dirty="0"/>
              </a:p>
            </p:txBody>
          </p:sp>
        </mc:Fallback>
      </mc:AlternateContent>
      <p:sp>
        <p:nvSpPr>
          <p:cNvPr id="4" name="Slide Number Placeholder 3"/>
          <p:cNvSpPr>
            <a:spLocks noGrp="1"/>
          </p:cNvSpPr>
          <p:nvPr>
            <p:ph type="sldNum" sz="quarter" idx="10"/>
          </p:nvPr>
        </p:nvSpPr>
        <p:spPr/>
        <p:txBody>
          <a:bodyPr/>
          <a:lstStyle/>
          <a:p>
            <a:fld id="{10B01DDA-79E1-450C-A5D6-D99C33F9ABE8}" type="slidenum">
              <a:rPr lang="en-US" smtClean="0"/>
              <a:t>72</a:t>
            </a:fld>
            <a:endParaRPr lang="en-US"/>
          </a:p>
        </p:txBody>
      </p:sp>
    </p:spTree>
    <p:extLst>
      <p:ext uri="{BB962C8B-B14F-4D97-AF65-F5344CB8AC3E}">
        <p14:creationId xmlns:p14="http://schemas.microsoft.com/office/powerpoint/2010/main" val="329323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a:t>
            </a:r>
            <a:r>
              <a:rPr lang="en-US" baseline="0" dirty="0"/>
              <a:t> parallel force would cause the fluid to flow because of Newton’s 3</a:t>
            </a:r>
            <a:r>
              <a:rPr lang="en-US" baseline="30000" dirty="0"/>
              <a:t>rd</a:t>
            </a:r>
            <a:r>
              <a:rPr lang="en-US" baseline="0" dirty="0"/>
              <a:t> law</a:t>
            </a:r>
            <a:endParaRPr lang="en-US" dirty="0"/>
          </a:p>
        </p:txBody>
      </p:sp>
      <p:sp>
        <p:nvSpPr>
          <p:cNvPr id="4" name="Slide Number Placeholder 3"/>
          <p:cNvSpPr>
            <a:spLocks noGrp="1"/>
          </p:cNvSpPr>
          <p:nvPr>
            <p:ph type="sldNum" sz="quarter" idx="10"/>
          </p:nvPr>
        </p:nvSpPr>
        <p:spPr/>
        <p:txBody>
          <a:bodyPr/>
          <a:lstStyle/>
          <a:p>
            <a:fld id="{F48C092F-C0BB-49D4-A877-7F4DBD853F47}"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𝐴</m:t>
                      </m:r>
                      <m:r>
                        <a:rPr lang="en-US" i="1" dirty="0" smtClean="0">
                          <a:latin typeface="Cambria Math"/>
                        </a:rPr>
                        <m:t>=0.075 </m:t>
                      </m:r>
                      <m:r>
                        <a:rPr lang="en-US" i="1" baseline="0" dirty="0" smtClean="0">
                          <a:latin typeface="Cambria Math"/>
                          <a:sym typeface="Wingdings" pitchFamily="2" charset="2"/>
                        </a:rPr>
                        <m:t>𝑚</m:t>
                      </m:r>
                      <m:r>
                        <a:rPr lang="en-US" b="0" i="1" baseline="0" dirty="0" smtClean="0">
                          <a:latin typeface="Cambria Math"/>
                          <a:sym typeface="Wingdings" pitchFamily="2" charset="2"/>
                        </a:rPr>
                        <m:t>×</m:t>
                      </m:r>
                      <m:r>
                        <a:rPr lang="en-US" i="1" baseline="0" dirty="0" smtClean="0">
                          <a:latin typeface="Cambria Math"/>
                          <a:sym typeface="Wingdings" pitchFamily="2" charset="2"/>
                        </a:rPr>
                        <m:t>0.05 </m:t>
                      </m:r>
                      <m:r>
                        <a:rPr lang="en-US" i="1" baseline="0" dirty="0" smtClean="0">
                          <a:latin typeface="Cambria Math"/>
                          <a:sym typeface="Wingdings" pitchFamily="2" charset="2"/>
                        </a:rPr>
                        <m:t>𝑚</m:t>
                      </m:r>
                      <m:r>
                        <a:rPr lang="en-US" i="1" baseline="0" dirty="0" smtClean="0">
                          <a:latin typeface="Cambria Math"/>
                          <a:sym typeface="Wingdings" pitchFamily="2" charset="2"/>
                        </a:rPr>
                        <m:t>=0.00375 </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𝑚</m:t>
                          </m:r>
                        </m:e>
                        <m:sup>
                          <m:r>
                            <a:rPr lang="en-US" b="0" i="0" baseline="0" dirty="0" smtClean="0">
                              <a:latin typeface="Cambria Math"/>
                              <a:sym typeface="Wingdings" pitchFamily="2" charset="2"/>
                            </a:rPr>
                            <m:t>2</m:t>
                          </m:r>
                        </m:sup>
                      </m:sSup>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𝑃</m:t>
                      </m:r>
                      <m:r>
                        <a:rPr lang="en-US" b="0"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𝐹</m:t>
                          </m:r>
                        </m:num>
                        <m:den>
                          <m:r>
                            <a:rPr lang="en-US" i="1" dirty="0" smtClean="0">
                              <a:latin typeface="Cambria Math"/>
                            </a:rPr>
                            <m:t>𝐴</m:t>
                          </m:r>
                        </m:den>
                      </m:f>
                      <m:r>
                        <a:rPr lang="en-US" i="1" dirty="0" smtClean="0">
                          <a:latin typeface="Cambria Math"/>
                          <a:sym typeface="Wingdings" pitchFamily="2" charset="2"/>
                        </a:rPr>
                        <m:t>1.013</m:t>
                      </m:r>
                      <m:r>
                        <a:rPr lang="en-US" b="0" i="1" dirty="0" smtClean="0">
                          <a:latin typeface="Cambria Math"/>
                          <a:sym typeface="Wingdings" pitchFamily="2" charset="2"/>
                        </a:rPr>
                        <m:t>×</m:t>
                      </m:r>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10</m:t>
                          </m:r>
                        </m:e>
                        <m:sup>
                          <m:r>
                            <a:rPr lang="en-US" b="0" i="1" dirty="0" smtClean="0">
                              <a:latin typeface="Cambria Math"/>
                              <a:sym typeface="Wingdings" pitchFamily="2" charset="2"/>
                            </a:rPr>
                            <m:t>5</m:t>
                          </m:r>
                        </m:sup>
                      </m:sSup>
                      <m:r>
                        <a:rPr lang="en-US" i="1" baseline="0" dirty="0" smtClean="0">
                          <a:latin typeface="Cambria Math"/>
                          <a:sym typeface="Wingdings" pitchFamily="2" charset="2"/>
                        </a:rPr>
                        <m:t> </m:t>
                      </m:r>
                      <m:r>
                        <a:rPr lang="en-US" i="1" baseline="0" dirty="0" smtClean="0">
                          <a:latin typeface="Cambria Math"/>
                          <a:sym typeface="Wingdings" pitchFamily="2" charset="2"/>
                        </a:rPr>
                        <m:t>𝑃𝑎</m:t>
                      </m:r>
                      <m:r>
                        <a:rPr lang="en-US" i="1" baseline="0" dirty="0" smtClean="0">
                          <a:latin typeface="Cambria Math"/>
                          <a:sym typeface="Wingdings" pitchFamily="2" charset="2"/>
                        </a:rPr>
                        <m:t>=</m:t>
                      </m:r>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a:sym typeface="Wingdings" pitchFamily="2" charset="2"/>
                            </a:rPr>
                            <m:t>𝐹</m:t>
                          </m:r>
                        </m:num>
                        <m:den>
                          <m:r>
                            <a:rPr lang="en-US" i="1" baseline="0" dirty="0" smtClean="0">
                              <a:latin typeface="Cambria Math"/>
                              <a:sym typeface="Wingdings" pitchFamily="2" charset="2"/>
                            </a:rPr>
                            <m:t>0.00375 </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𝑚</m:t>
                              </m:r>
                            </m:e>
                            <m:sup>
                              <m:r>
                                <a:rPr lang="en-US" b="0" i="1" baseline="0" dirty="0" smtClean="0">
                                  <a:latin typeface="Cambria Math"/>
                                  <a:sym typeface="Wingdings" pitchFamily="2" charset="2"/>
                                </a:rPr>
                                <m:t>2</m:t>
                              </m:r>
                            </m:sup>
                          </m:sSup>
                        </m:den>
                      </m:f>
                      <m:r>
                        <a:rPr lang="en-US" i="1" baseline="0" dirty="0" smtClean="0">
                          <a:latin typeface="Cambria Math"/>
                          <a:sym typeface="Wingdings" pitchFamily="2" charset="2"/>
                        </a:rPr>
                        <m:t></m:t>
                      </m:r>
                      <m:r>
                        <a:rPr lang="en-US" i="1" baseline="0" dirty="0" smtClean="0">
                          <a:latin typeface="Cambria Math"/>
                          <a:sym typeface="Wingdings" pitchFamily="2" charset="2"/>
                        </a:rPr>
                        <m:t>𝐹</m:t>
                      </m:r>
                      <m:r>
                        <a:rPr lang="en-US" i="1" baseline="0" dirty="0" smtClean="0">
                          <a:latin typeface="Cambria Math"/>
                          <a:sym typeface="Wingdings" pitchFamily="2" charset="2"/>
                        </a:rPr>
                        <m:t>=</m:t>
                      </m:r>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1.013</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5</m:t>
                              </m:r>
                            </m:sup>
                          </m:sSup>
                          <m:r>
                            <a:rPr lang="en-US" i="1" baseline="0" dirty="0" smtClean="0">
                              <a:latin typeface="Cambria Math"/>
                              <a:sym typeface="Wingdings" pitchFamily="2" charset="2"/>
                            </a:rPr>
                            <m:t> </m:t>
                          </m:r>
                          <m:r>
                            <a:rPr lang="en-US" i="1" baseline="0" dirty="0" smtClean="0">
                              <a:latin typeface="Cambria Math"/>
                              <a:sym typeface="Wingdings" pitchFamily="2" charset="2"/>
                            </a:rPr>
                            <m:t>𝑃𝑎</m:t>
                          </m:r>
                        </m:e>
                      </m:d>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0.00375 </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𝑚</m:t>
                              </m:r>
                            </m:e>
                            <m:sup>
                              <m:r>
                                <a:rPr lang="en-US" b="0" i="1" baseline="0" dirty="0" smtClean="0">
                                  <a:latin typeface="Cambria Math"/>
                                  <a:sym typeface="Wingdings" pitchFamily="2" charset="2"/>
                                </a:rPr>
                                <m:t>2</m:t>
                              </m:r>
                            </m:sup>
                          </m:sSup>
                        </m:e>
                      </m:d>
                      <m:r>
                        <a:rPr lang="en-US" i="1" baseline="0" dirty="0" smtClean="0">
                          <a:latin typeface="Cambria Math"/>
                          <a:sym typeface="Wingdings" pitchFamily="2" charset="2"/>
                        </a:rPr>
                        <m:t>=379.875 </m:t>
                      </m:r>
                      <m:r>
                        <a:rPr lang="en-US" i="1" baseline="0" dirty="0" smtClean="0">
                          <a:latin typeface="Cambria Math"/>
                          <a:sym typeface="Wingdings" pitchFamily="2" charset="2"/>
                        </a:rPr>
                        <m:t>𝑁</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a:rPr>
                  <a:t>𝐴=</a:t>
                </a:r>
                <a:r>
                  <a:rPr lang="en-US" i="0" baseline="0" dirty="0" smtClean="0">
                    <a:latin typeface="Cambria Math"/>
                    <a:sym typeface="Wingdings" pitchFamily="2" charset="2"/>
                  </a:rPr>
                  <a:t>0.075 𝑚</a:t>
                </a:r>
                <a:r>
                  <a:rPr lang="en-US" b="0" i="0" baseline="0" dirty="0" smtClean="0">
                    <a:latin typeface="Cambria Math"/>
                    <a:sym typeface="Wingdings" pitchFamily="2" charset="2"/>
                  </a:rPr>
                  <a:t>×</a:t>
                </a:r>
                <a:r>
                  <a:rPr lang="en-US" i="0" baseline="0" dirty="0" smtClean="0">
                    <a:latin typeface="Cambria Math"/>
                    <a:sym typeface="Wingdings" pitchFamily="2" charset="2"/>
                  </a:rPr>
                  <a:t>0.05 𝑚=0.00375 𝑚</a:t>
                </a:r>
                <a:r>
                  <a:rPr lang="en-US" b="0" i="0" baseline="0" dirty="0" smtClean="0">
                    <a:latin typeface="Cambria Math"/>
                    <a:sym typeface="Wingdings" pitchFamily="2" charset="2"/>
                  </a:rPr>
                  <a:t>^2</a:t>
                </a:r>
                <a:endParaRPr lang="en-US" dirty="0" smtClean="0"/>
              </a:p>
              <a:p>
                <a:r>
                  <a:rPr lang="en-US" i="0" dirty="0" smtClean="0">
                    <a:latin typeface="Cambria Math"/>
                  </a:rPr>
                  <a:t>𝑃</a:t>
                </a:r>
                <a:r>
                  <a:rPr lang="en-US" b="0" i="0" dirty="0" smtClean="0">
                    <a:latin typeface="Cambria Math"/>
                  </a:rPr>
                  <a:t>=</a:t>
                </a:r>
                <a:r>
                  <a:rPr lang="en-US" i="0" dirty="0" smtClean="0">
                    <a:latin typeface="Cambria Math"/>
                  </a:rPr>
                  <a:t>𝐹/𝐴</a:t>
                </a:r>
                <a:r>
                  <a:rPr lang="en-US" i="0" dirty="0" smtClean="0">
                    <a:latin typeface="Cambria Math"/>
                    <a:sym typeface="Wingdings" pitchFamily="2" charset="2"/>
                  </a:rPr>
                  <a:t>1.013</a:t>
                </a:r>
                <a:r>
                  <a:rPr lang="en-US" b="0" i="0" dirty="0" smtClean="0">
                    <a:latin typeface="Cambria Math"/>
                    <a:sym typeface="Wingdings" pitchFamily="2" charset="2"/>
                  </a:rPr>
                  <a:t>×〖</a:t>
                </a:r>
                <a:r>
                  <a:rPr lang="en-US" i="0" dirty="0" smtClean="0">
                    <a:latin typeface="Cambria Math"/>
                    <a:sym typeface="Wingdings" pitchFamily="2" charset="2"/>
                  </a:rPr>
                  <a:t>10</a:t>
                </a:r>
                <a:r>
                  <a:rPr lang="en-US" b="0" i="0" dirty="0" smtClean="0">
                    <a:latin typeface="Cambria Math"/>
                    <a:sym typeface="Wingdings" pitchFamily="2" charset="2"/>
                  </a:rPr>
                  <a:t>〗^5</a:t>
                </a:r>
                <a:r>
                  <a:rPr lang="en-US" b="0" i="0" baseline="0" dirty="0" smtClean="0">
                    <a:latin typeface="Cambria Math"/>
                    <a:sym typeface="Wingdings" pitchFamily="2" charset="2"/>
                  </a:rPr>
                  <a:t> </a:t>
                </a:r>
                <a:r>
                  <a:rPr lang="en-US" i="0" baseline="0" dirty="0" smtClean="0">
                    <a:latin typeface="Cambria Math"/>
                    <a:sym typeface="Wingdings" pitchFamily="2" charset="2"/>
                  </a:rPr>
                  <a:t> 𝑃𝑎=𝐹/(0.00375 𝑚</a:t>
                </a:r>
                <a:r>
                  <a:rPr lang="en-US" b="0" i="0" baseline="0" dirty="0" smtClean="0">
                    <a:latin typeface="Cambria Math"/>
                    <a:sym typeface="Wingdings" pitchFamily="2" charset="2"/>
                  </a:rPr>
                  <a:t>^2 )</a:t>
                </a:r>
                <a:r>
                  <a:rPr lang="en-US" i="0" baseline="0" dirty="0" smtClean="0">
                    <a:latin typeface="Cambria Math"/>
                    <a:sym typeface="Wingdings" pitchFamily="2" charset="2"/>
                  </a:rPr>
                  <a:t>𝐹=(1.013</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〗^5 </a:t>
                </a:r>
                <a:r>
                  <a:rPr lang="en-US" i="0" baseline="0" dirty="0" smtClean="0">
                    <a:latin typeface="Cambria Math"/>
                    <a:sym typeface="Wingdings" pitchFamily="2" charset="2"/>
                  </a:rPr>
                  <a:t> 𝑃𝑎)(0.00375 𝑚</a:t>
                </a:r>
                <a:r>
                  <a:rPr lang="en-US" b="0" i="0" baseline="0" dirty="0" smtClean="0">
                    <a:latin typeface="Cambria Math"/>
                    <a:sym typeface="Wingdings" pitchFamily="2" charset="2"/>
                  </a:rPr>
                  <a:t>^2 )</a:t>
                </a:r>
                <a:r>
                  <a:rPr lang="en-US" i="0" baseline="0" dirty="0" smtClean="0">
                    <a:latin typeface="Cambria Math"/>
                    <a:sym typeface="Wingdings" pitchFamily="2" charset="2"/>
                  </a:rPr>
                  <a:t>=379.875 𝑁</a:t>
                </a:r>
                <a:endParaRPr lang="en-US" dirty="0"/>
              </a:p>
            </p:txBody>
          </p:sp>
        </mc:Fallback>
      </mc:AlternateContent>
      <p:sp>
        <p:nvSpPr>
          <p:cNvPr id="4" name="Slide Number Placeholder 3"/>
          <p:cNvSpPr>
            <a:spLocks noGrp="1"/>
          </p:cNvSpPr>
          <p:nvPr>
            <p:ph type="sldNum" sz="quarter" idx="10"/>
          </p:nvPr>
        </p:nvSpPr>
        <p:spPr/>
        <p:txBody>
          <a:bodyPr/>
          <a:lstStyle/>
          <a:p>
            <a:fld id="{F48C092F-C0BB-49D4-A877-7F4DBD853F47}"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C092F-C0BB-49D4-A877-7F4DBD853F47}" type="slidenum">
              <a:rPr lang="en-US" smtClean="0"/>
              <a:pPr/>
              <a:t>15</a:t>
            </a:fld>
            <a:endParaRPr lang="en-US"/>
          </a:p>
        </p:txBody>
      </p:sp>
    </p:spTree>
    <p:extLst>
      <p:ext uri="{BB962C8B-B14F-4D97-AF65-F5344CB8AC3E}">
        <p14:creationId xmlns:p14="http://schemas.microsoft.com/office/powerpoint/2010/main" val="4150287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Increases; directly; P = </a:t>
            </a:r>
            <a:r>
              <a:rPr lang="en-US" dirty="0" err="1"/>
              <a:t>kh</a:t>
            </a:r>
            <a:endParaRPr lang="en-US" dirty="0"/>
          </a:p>
        </p:txBody>
      </p:sp>
      <p:sp>
        <p:nvSpPr>
          <p:cNvPr id="4" name="Slide Number Placeholder 3"/>
          <p:cNvSpPr>
            <a:spLocks noGrp="1"/>
          </p:cNvSpPr>
          <p:nvPr>
            <p:ph type="sldNum" sz="quarter" idx="10"/>
          </p:nvPr>
        </p:nvSpPr>
        <p:spPr/>
        <p:txBody>
          <a:bodyPr/>
          <a:lstStyle/>
          <a:p>
            <a:fld id="{10B01DDA-79E1-450C-A5D6-D99C33F9ABE8}" type="slidenum">
              <a:rPr lang="en-US" smtClean="0"/>
              <a:t>16</a:t>
            </a:fld>
            <a:endParaRPr lang="en-US"/>
          </a:p>
        </p:txBody>
      </p:sp>
    </p:spTree>
    <p:extLst>
      <p:ext uri="{BB962C8B-B14F-4D97-AF65-F5344CB8AC3E}">
        <p14:creationId xmlns:p14="http://schemas.microsoft.com/office/powerpoint/2010/main" val="113055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Increases; directly;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 = </m:t>
                    </m:r>
                    <m:r>
                      <a:rPr lang="en-US" i="1" dirty="0" smtClean="0">
                        <a:latin typeface="Cambria Math" panose="02040503050406030204" pitchFamily="18" charset="0"/>
                      </a:rPr>
                      <m:t>𝑘</m:t>
                    </m:r>
                    <m:r>
                      <a:rPr lang="en-US" i="1" dirty="0" smtClean="0">
                        <a:latin typeface="Cambria Math" panose="02040503050406030204" pitchFamily="18" charset="0"/>
                      </a:rPr>
                      <m:t>𝜌</m:t>
                    </m:r>
                  </m:oMath>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𝜌</m:t>
                      </m:r>
                      <m:r>
                        <a:rPr lang="en-US" b="0" i="1" smtClean="0">
                          <a:latin typeface="Cambria Math" panose="02040503050406030204" pitchFamily="18" charset="0"/>
                        </a:rPr>
                        <m:t>𝑔h</m:t>
                      </m:r>
                    </m:oMath>
                  </m:oMathPara>
                </a14:m>
                <a:endParaRPr lang="en-US" b="0" dirty="0"/>
              </a:p>
              <a:p>
                <a:r>
                  <a:rPr lang="en-US" dirty="0"/>
                  <a:t>There is no pressure in the bottle</a:t>
                </a:r>
                <a:r>
                  <a:rPr lang="en-US" baseline="0" dirty="0"/>
                  <a:t> to push the water out.</a:t>
                </a:r>
                <a:endParaRPr lang="en-US" dirty="0"/>
              </a:p>
            </p:txBody>
          </p:sp>
        </mc:Choice>
        <mc:Fallback xmlns="">
          <p:sp>
            <p:nvSpPr>
              <p:cNvPr id="3" name="Notes Placeholder 2"/>
              <p:cNvSpPr>
                <a:spLocks noGrp="1"/>
              </p:cNvSpPr>
              <p:nvPr>
                <p:ph type="body" idx="1"/>
              </p:nvPr>
            </p:nvSpPr>
            <p:spPr/>
            <p:txBody>
              <a:bodyPr/>
              <a:lstStyle/>
              <a:p>
                <a:r>
                  <a:rPr lang="en-US" dirty="0" smtClean="0"/>
                  <a:t>Increases; directly; </a:t>
                </a:r>
                <a:r>
                  <a:rPr lang="en-US" i="0" dirty="0" smtClean="0">
                    <a:latin typeface="Cambria Math" panose="02040503050406030204" pitchFamily="18" charset="0"/>
                  </a:rPr>
                  <a:t>𝑃 = 𝑘𝜌</a:t>
                </a:r>
                <a:endParaRPr lang="en-US" dirty="0" smtClean="0"/>
              </a:p>
              <a:p>
                <a:r>
                  <a:rPr lang="en-US" b="0" i="0" smtClean="0">
                    <a:latin typeface="Cambria Math" panose="02040503050406030204" pitchFamily="18" charset="0"/>
                  </a:rPr>
                  <a:t>𝑃=𝜌𝑔ℎ</a:t>
                </a:r>
                <a:endParaRPr lang="en-US" b="0" dirty="0" smtClean="0"/>
              </a:p>
              <a:p>
                <a:r>
                  <a:rPr lang="en-US" dirty="0" smtClean="0"/>
                  <a:t>There is no pressure in the bottle</a:t>
                </a:r>
                <a:r>
                  <a:rPr lang="en-US" baseline="0" dirty="0" smtClean="0"/>
                  <a:t> to push the water out.</a:t>
                </a:r>
                <a:endParaRPr lang="en-US" dirty="0"/>
              </a:p>
            </p:txBody>
          </p:sp>
        </mc:Fallback>
      </mc:AlternateContent>
      <p:sp>
        <p:nvSpPr>
          <p:cNvPr id="4" name="Slide Number Placeholder 3"/>
          <p:cNvSpPr>
            <a:spLocks noGrp="1"/>
          </p:cNvSpPr>
          <p:nvPr>
            <p:ph type="sldNum" sz="quarter" idx="10"/>
          </p:nvPr>
        </p:nvSpPr>
        <p:spPr/>
        <p:txBody>
          <a:bodyPr/>
          <a:lstStyle/>
          <a:p>
            <a:fld id="{10B01DDA-79E1-450C-A5D6-D99C33F9ABE8}" type="slidenum">
              <a:rPr lang="en-US" smtClean="0"/>
              <a:t>17</a:t>
            </a:fld>
            <a:endParaRPr lang="en-US"/>
          </a:p>
        </p:txBody>
      </p:sp>
    </p:spTree>
    <p:extLst>
      <p:ext uri="{BB962C8B-B14F-4D97-AF65-F5344CB8AC3E}">
        <p14:creationId xmlns:p14="http://schemas.microsoft.com/office/powerpoint/2010/main" val="2316921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tx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BB720A-30BE-43B3-BD40-656C516A29D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139058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FBB720A-30BE-43B3-BD40-656C516A29DC}"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353401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FBB720A-30BE-43B3-BD40-656C516A29DC}"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3208859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FBB720A-30BE-43B3-BD40-656C516A29DC}"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68307-C438-4827-9227-ED3A649D3376}" type="slidenum">
              <a:rPr lang="en-US" smtClean="0"/>
              <a:t>‹#›</a:t>
            </a:fld>
            <a:endParaRPr lang="en-US"/>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42535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FBB720A-30BE-43B3-BD40-656C516A29DC}"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2468442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3FBB720A-30BE-43B3-BD40-656C516A29DC}"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3260336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3FBB720A-30BE-43B3-BD40-656C516A29DC}"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210052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B720A-30BE-43B3-BD40-656C516A29D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1774664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B720A-30BE-43B3-BD40-656C516A29D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376601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3" y="1197133"/>
            <a:ext cx="9144002" cy="3632183"/>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BB720A-30BE-43B3-BD40-656C516A29D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377271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1188327"/>
          </a:xfrm>
        </p:spPr>
        <p:txBody>
          <a:bodyPr anchor="b">
            <a:normAutofit/>
          </a:bodyPr>
          <a:lstStyle>
            <a:lvl1pPr>
              <a:defRPr sz="3000"/>
            </a:lvl1pPr>
          </a:lstStyle>
          <a:p>
            <a:r>
              <a:rPr lang="en-US" dirty="0"/>
              <a:t>Click to edit Master title style</a:t>
            </a:r>
          </a:p>
        </p:txBody>
      </p:sp>
      <p:sp>
        <p:nvSpPr>
          <p:cNvPr id="3" name="Text Placeholder 2"/>
          <p:cNvSpPr>
            <a:spLocks noGrp="1"/>
          </p:cNvSpPr>
          <p:nvPr>
            <p:ph type="body" idx="1"/>
          </p:nvPr>
        </p:nvSpPr>
        <p:spPr>
          <a:xfrm>
            <a:off x="685331" y="1885950"/>
            <a:ext cx="7763814" cy="2963535"/>
          </a:xfrm>
        </p:spPr>
        <p:txBody>
          <a:bodyPr>
            <a:normAutofit/>
          </a:bodyPr>
          <a:lstStyle>
            <a:lvl1pPr marL="0" indent="0" algn="ctr">
              <a:buNone/>
              <a:defRPr sz="2000">
                <a:solidFill>
                  <a:schemeClr val="tx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FBB720A-30BE-43B3-BD40-656C516A29DC}"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298998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1" y="0"/>
            <a:ext cx="9143999"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2" y="1217303"/>
            <a:ext cx="4514852" cy="3612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quarter" idx="14"/>
          </p:nvPr>
        </p:nvSpPr>
        <p:spPr>
          <a:xfrm>
            <a:off x="4629150" y="1217303"/>
            <a:ext cx="4514848" cy="3612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FBB720A-30BE-43B3-BD40-656C516A29DC}"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66460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0" y="0"/>
            <a:ext cx="9143999"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517" y="1232700"/>
            <a:ext cx="4481789"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2" name="Content Placeholder 3"/>
          <p:cNvSpPr>
            <a:spLocks noGrp="1"/>
          </p:cNvSpPr>
          <p:nvPr>
            <p:ph sz="quarter" idx="13"/>
          </p:nvPr>
        </p:nvSpPr>
        <p:spPr>
          <a:xfrm>
            <a:off x="0" y="1778263"/>
            <a:ext cx="4514851" cy="30510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32700"/>
            <a:ext cx="4489997"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629150" y="1778263"/>
            <a:ext cx="4514849" cy="30510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FBB720A-30BE-43B3-BD40-656C516A29DC}"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299948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BB720A-30BE-43B3-BD40-656C516A29DC}"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131815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3FBB720A-30BE-43B3-BD40-656C516A29DC}" type="datetimeFigureOut">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148057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0"/>
            <a:ext cx="5335452" cy="48293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FBB720A-30BE-43B3-BD40-656C516A29DC}"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395023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FBB720A-30BE-43B3-BD40-656C516A29DC}"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68307-C438-4827-9227-ED3A649D3376}" type="slidenum">
              <a:rPr lang="en-US" smtClean="0"/>
              <a:t>‹#›</a:t>
            </a:fld>
            <a:endParaRPr lang="en-US"/>
          </a:p>
        </p:txBody>
      </p:sp>
    </p:spTree>
    <p:extLst>
      <p:ext uri="{BB962C8B-B14F-4D97-AF65-F5344CB8AC3E}">
        <p14:creationId xmlns:p14="http://schemas.microsoft.com/office/powerpoint/2010/main" val="421455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2017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 y="0"/>
            <a:ext cx="9144002" cy="11971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197133"/>
            <a:ext cx="9143999" cy="358441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44382" y="4849486"/>
            <a:ext cx="2057400" cy="273844"/>
          </a:xfrm>
          <a:prstGeom prst="rect">
            <a:avLst/>
          </a:prstGeom>
        </p:spPr>
        <p:txBody>
          <a:bodyPr vert="horz" lIns="91440" tIns="45720" rIns="91440" bIns="45720" rtlCol="0" anchor="ctr"/>
          <a:lstStyle>
            <a:lvl1pPr algn="r">
              <a:defRPr sz="750">
                <a:solidFill>
                  <a:schemeClr val="tx1"/>
                </a:solidFill>
              </a:defRPr>
            </a:lvl1pPr>
          </a:lstStyle>
          <a:p>
            <a:fld id="{3FBB720A-30BE-43B3-BD40-656C516A29DC}" type="datetimeFigureOut">
              <a:rPr lang="en-US" smtClean="0"/>
              <a:t>11/28/2022</a:t>
            </a:fld>
            <a:endParaRPr lang="en-US"/>
          </a:p>
        </p:txBody>
      </p:sp>
      <p:sp>
        <p:nvSpPr>
          <p:cNvPr id="5" name="Footer Placeholder 4"/>
          <p:cNvSpPr>
            <a:spLocks noGrp="1"/>
          </p:cNvSpPr>
          <p:nvPr>
            <p:ph type="ftr" sz="quarter" idx="3"/>
          </p:nvPr>
        </p:nvSpPr>
        <p:spPr>
          <a:xfrm>
            <a:off x="0" y="4849486"/>
            <a:ext cx="6375326" cy="273844"/>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8570838" y="4849486"/>
            <a:ext cx="573161" cy="273844"/>
          </a:xfrm>
          <a:prstGeom prst="rect">
            <a:avLst/>
          </a:prstGeom>
        </p:spPr>
        <p:txBody>
          <a:bodyPr vert="horz" lIns="91440" tIns="45720" rIns="91440" bIns="45720" rtlCol="0" anchor="ctr"/>
          <a:lstStyle>
            <a:lvl1pPr algn="r">
              <a:defRPr sz="750">
                <a:solidFill>
                  <a:schemeClr val="tx1"/>
                </a:solidFill>
              </a:defRPr>
            </a:lvl1pPr>
          </a:lstStyle>
          <a:p>
            <a:fld id="{8C368307-C438-4827-9227-ED3A649D3376}" type="slidenum">
              <a:rPr lang="en-US" smtClean="0"/>
              <a:t>‹#›</a:t>
            </a:fld>
            <a:endParaRPr lang="en-US"/>
          </a:p>
        </p:txBody>
      </p:sp>
    </p:spTree>
    <p:extLst>
      <p:ext uri="{BB962C8B-B14F-4D97-AF65-F5344CB8AC3E}">
        <p14:creationId xmlns:p14="http://schemas.microsoft.com/office/powerpoint/2010/main" val="36688825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ctr" defTabSz="685800" rtl="0" eaLnBrk="1" latinLnBrk="0" hangingPunct="1">
        <a:lnSpc>
          <a:spcPct val="90000"/>
        </a:lnSpc>
        <a:spcBef>
          <a:spcPct val="0"/>
        </a:spcBef>
        <a:buNone/>
        <a:defRPr sz="32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Wingdings" panose="05000000000000000000" pitchFamily="2" charset="2"/>
        <a:buChar char=""/>
        <a:defRPr sz="2400" kern="1200" cap="none" baseline="0">
          <a:solidFill>
            <a:schemeClr val="tx1"/>
          </a:solidFill>
          <a:effectLst>
            <a:outerShdw blurRad="47625" dist="12700" dir="2700000" algn="tl" rotWithShape="0">
              <a:srgbClr val="000000">
                <a:alpha val="36000"/>
              </a:srgbClr>
            </a:outerShdw>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Webdings" panose="05030102010509060703" pitchFamily="18" charset="2"/>
        <a:buChar char=""/>
        <a:defRPr sz="2400" kern="1200" cap="none" baseline="0">
          <a:solidFill>
            <a:schemeClr val="tx1"/>
          </a:solidFill>
          <a:effectLst>
            <a:outerShdw blurRad="47625" dist="12700" dir="2700000" algn="tl" rotWithShape="0">
              <a:srgbClr val="000000">
                <a:alpha val="36000"/>
              </a:srgbClr>
            </a:outerShdw>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Webdings" panose="05030102010509060703" pitchFamily="18" charset="2"/>
        <a:buChar char=""/>
        <a:defRPr sz="2400" kern="1200" cap="none" baseline="0">
          <a:solidFill>
            <a:schemeClr val="tx1"/>
          </a:solidFill>
          <a:effectLst>
            <a:outerShdw blurRad="47625" dist="12700" dir="2700000" algn="tl" rotWithShape="0">
              <a:srgbClr val="000000">
                <a:alpha val="36000"/>
              </a:srgbClr>
            </a:outerShdw>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Webdings" panose="05030102010509060703" pitchFamily="18" charset="2"/>
        <a:buChar char=""/>
        <a:defRPr sz="2400" kern="1200" cap="none" baseline="0">
          <a:solidFill>
            <a:schemeClr val="tx1"/>
          </a:solidFill>
          <a:effectLst>
            <a:outerShdw blurRad="47625" dist="12700" dir="2700000" algn="tl" rotWithShape="0">
              <a:srgbClr val="000000">
                <a:alpha val="36000"/>
              </a:srgbClr>
            </a:outerShdw>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Webdings" panose="05030102010509060703" pitchFamily="18" charset="2"/>
        <a:buChar char=""/>
        <a:defRPr sz="2400" kern="1200" cap="none" baseline="0">
          <a:solidFill>
            <a:schemeClr val="tx1"/>
          </a:solidFill>
          <a:effectLst>
            <a:outerShdw blurRad="47625" dist="12700" dir="2700000" algn="tl" rotWithShape="0">
              <a:srgbClr val="000000">
                <a:alpha val="36000"/>
              </a:srgbClr>
            </a:outerShdw>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hyperlink" Target="https://openstaxcollege.org/textbooks/college-physic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Fluids</a:t>
            </a:r>
          </a:p>
        </p:txBody>
      </p:sp>
      <p:sp>
        <p:nvSpPr>
          <p:cNvPr id="3" name="Subtitle 2"/>
          <p:cNvSpPr>
            <a:spLocks noGrp="1"/>
          </p:cNvSpPr>
          <p:nvPr>
            <p:ph type="subTitle" idx="1"/>
          </p:nvPr>
        </p:nvSpPr>
        <p:spPr/>
        <p:txBody>
          <a:bodyPr/>
          <a:lstStyle/>
          <a:p>
            <a:r>
              <a:rPr lang="en-US" dirty="0"/>
              <a:t>Physics</a:t>
            </a:r>
          </a:p>
          <a:p>
            <a:r>
              <a:rPr lang="en-US" dirty="0"/>
              <a:t>Unit 5</a:t>
            </a:r>
          </a:p>
        </p:txBody>
      </p:sp>
    </p:spTree>
    <p:extLst>
      <p:ext uri="{BB962C8B-B14F-4D97-AF65-F5344CB8AC3E}">
        <p14:creationId xmlns:p14="http://schemas.microsoft.com/office/powerpoint/2010/main" val="360260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9FB4-5390-4CB6-9482-936978CF91E1}"/>
              </a:ext>
            </a:extLst>
          </p:cNvPr>
          <p:cNvSpPr>
            <a:spLocks noGrp="1"/>
          </p:cNvSpPr>
          <p:nvPr>
            <p:ph type="title"/>
          </p:nvPr>
        </p:nvSpPr>
        <p:spPr/>
        <p:txBody>
          <a:bodyPr/>
          <a:lstStyle/>
          <a:p>
            <a:r>
              <a:rPr lang="en-US" dirty="0"/>
              <a:t>05-02 Pressure and Depth</a:t>
            </a:r>
          </a:p>
        </p:txBody>
      </p:sp>
      <p:sp>
        <p:nvSpPr>
          <p:cNvPr id="3" name="Text Placeholder 2">
            <a:extLst>
              <a:ext uri="{FF2B5EF4-FFF2-40B4-BE49-F238E27FC236}">
                <a16:creationId xmlns:a16="http://schemas.microsoft.com/office/drawing/2014/main" id="{E96AB891-F2D9-4B55-922D-053096B86720}"/>
              </a:ext>
            </a:extLst>
          </p:cNvPr>
          <p:cNvSpPr>
            <a:spLocks noGrp="1"/>
          </p:cNvSpPr>
          <p:nvPr>
            <p:ph type="body" idx="1"/>
          </p:nvPr>
        </p:nvSpPr>
        <p:spPr/>
        <p:txBody>
          <a:bodyPr>
            <a:normAutofit fontScale="92500" lnSpcReduction="10000"/>
          </a:bodyPr>
          <a:lstStyle/>
          <a:p>
            <a:r>
              <a:rPr lang="en-US" dirty="0"/>
              <a:t>In this lesson you will…</a:t>
            </a:r>
          </a:p>
          <a:p>
            <a:r>
              <a:rPr lang="en-US" dirty="0"/>
              <a:t>• Define pressure.</a:t>
            </a:r>
          </a:p>
          <a:p>
            <a:r>
              <a:rPr lang="en-US" dirty="0"/>
              <a:t>• Explain the relationship between pressure and force.</a:t>
            </a:r>
          </a:p>
          <a:p>
            <a:r>
              <a:rPr lang="en-US" dirty="0"/>
              <a:t>• Calculate force given pressure and area.</a:t>
            </a:r>
          </a:p>
          <a:p>
            <a:r>
              <a:rPr lang="en-US" dirty="0"/>
              <a:t>• Define pressure in terms of weight.</a:t>
            </a:r>
          </a:p>
          <a:p>
            <a:r>
              <a:rPr lang="en-US" dirty="0"/>
              <a:t>• Explain the variation of pressure with depth in a fluid.</a:t>
            </a:r>
          </a:p>
          <a:p>
            <a:r>
              <a:rPr lang="en-US" dirty="0"/>
              <a:t>• Calculate density given pressure and altitude.</a:t>
            </a:r>
          </a:p>
        </p:txBody>
      </p:sp>
    </p:spTree>
    <p:extLst>
      <p:ext uri="{BB962C8B-B14F-4D97-AF65-F5344CB8AC3E}">
        <p14:creationId xmlns:p14="http://schemas.microsoft.com/office/powerpoint/2010/main" val="193968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05-02 Pressure and Depth</a:t>
            </a:r>
          </a:p>
        </p:txBody>
      </p:sp>
      <p:sp>
        <p:nvSpPr>
          <p:cNvPr id="5" name="Content Placeholder 1"/>
          <p:cNvSpPr>
            <a:spLocks noGrp="1"/>
          </p:cNvSpPr>
          <p:nvPr>
            <p:ph sz="quarter" idx="13"/>
          </p:nvPr>
        </p:nvSpPr>
        <p:spPr/>
        <p:txBody>
          <a:bodyPr>
            <a:normAutofit/>
          </a:bodyPr>
          <a:lstStyle/>
          <a:p>
            <a:r>
              <a:rPr lang="en-US" dirty="0"/>
              <a:t>The molecules in a fluid are free to wander around</a:t>
            </a:r>
          </a:p>
          <a:p>
            <a:endParaRPr lang="en-US" dirty="0"/>
          </a:p>
          <a:p>
            <a:r>
              <a:rPr lang="en-US" dirty="0"/>
              <a:t>In their wanderings they sometimes collide with the sides of their container (i.e. balloon)</a:t>
            </a:r>
          </a:p>
          <a:p>
            <a:endParaRPr lang="en-US" dirty="0"/>
          </a:p>
          <a:p>
            <a:r>
              <a:rPr lang="en-US" dirty="0"/>
              <a:t>The more the molecules collide with the walls, the more force is felt</a:t>
            </a:r>
          </a:p>
        </p:txBody>
      </p:sp>
    </p:spTree>
    <p:extLst>
      <p:ext uri="{BB962C8B-B14F-4D97-AF65-F5344CB8AC3E}">
        <p14:creationId xmlns:p14="http://schemas.microsoft.com/office/powerpoint/2010/main" val="389265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05-02 Pressure and Depth</a:t>
            </a:r>
          </a:p>
        </p:txBody>
      </p:sp>
      <mc:AlternateContent xmlns:mc="http://schemas.openxmlformats.org/markup-compatibility/2006" xmlns:a14="http://schemas.microsoft.com/office/drawing/2010/main">
        <mc:Choice Requires="a14">
          <p:sp>
            <p:nvSpPr>
              <p:cNvPr id="5" name="Content Placeholder 1"/>
              <p:cNvSpPr>
                <a:spLocks noGrp="1"/>
              </p:cNvSpPr>
              <p:nvPr>
                <p:ph sz="quarter" idx="13"/>
              </p:nvPr>
            </p:nvSpPr>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𝐹</m:t>
                          </m:r>
                        </m:num>
                        <m:den>
                          <m:r>
                            <a:rPr lang="en-US" b="0" i="1" smtClean="0">
                              <a:latin typeface="Cambria Math"/>
                            </a:rPr>
                            <m:t>𝐴</m:t>
                          </m:r>
                        </m:den>
                      </m:f>
                    </m:oMath>
                  </m:oMathPara>
                </a14:m>
                <a:endParaRPr lang="en-US" dirty="0"/>
              </a:p>
              <a:p>
                <a:pPr lvl="1"/>
                <a:r>
                  <a:rPr lang="en-US" dirty="0"/>
                  <a:t>P = Pressure</a:t>
                </a:r>
              </a:p>
              <a:p>
                <a:pPr lvl="1"/>
                <a:r>
                  <a:rPr lang="en-US" dirty="0"/>
                  <a:t>F = Force perpendicular to surface</a:t>
                </a:r>
              </a:p>
              <a:p>
                <a:pPr lvl="1"/>
                <a:r>
                  <a:rPr lang="en-US" dirty="0"/>
                  <a:t>A = Area of surface</a:t>
                </a:r>
              </a:p>
              <a:p>
                <a:endParaRPr lang="en-US" dirty="0"/>
              </a:p>
              <a:p>
                <a:r>
                  <a:rPr lang="en-US" dirty="0"/>
                  <a:t>Unit: N/m</a:t>
                </a:r>
                <a:r>
                  <a:rPr lang="en-US" baseline="30000" dirty="0"/>
                  <a:t>2</a:t>
                </a:r>
                <a:r>
                  <a:rPr lang="en-US" dirty="0"/>
                  <a:t> = Pa (</a:t>
                </a:r>
                <a:r>
                  <a:rPr lang="en-US" dirty="0" err="1"/>
                  <a:t>pascal</a:t>
                </a:r>
                <a:r>
                  <a:rPr lang="en-US" dirty="0"/>
                  <a:t>)</a:t>
                </a:r>
              </a:p>
              <a:p>
                <a:pPr lvl="1"/>
                <a:r>
                  <a:rPr lang="en-US" dirty="0"/>
                  <a:t>1 Pa is very small so we usually use </a:t>
                </a:r>
                <a:r>
                  <a:rPr lang="en-US" dirty="0" err="1"/>
                  <a:t>kPa</a:t>
                </a:r>
                <a:r>
                  <a:rPr lang="en-US" dirty="0"/>
                  <a:t> or </a:t>
                </a:r>
                <a:r>
                  <a:rPr lang="en-US" dirty="0" err="1"/>
                  <a:t>atm</a:t>
                </a:r>
                <a:endParaRPr lang="en-US" dirty="0"/>
              </a:p>
            </p:txBody>
          </p:sp>
        </mc:Choice>
        <mc:Fallback xmlns="">
          <p:sp>
            <p:nvSpPr>
              <p:cNvPr id="5" name="Content Placeholder 1"/>
              <p:cNvSpPr>
                <a:spLocks noGrp="1" noRot="1" noChangeAspect="1" noMove="1" noResize="1" noEditPoints="1" noAdjustHandles="1" noChangeArrowheads="1" noChangeShapeType="1" noTextEdit="1"/>
              </p:cNvSpPr>
              <p:nvPr>
                <p:ph sz="quarter" idx="13"/>
              </p:nvPr>
            </p:nvSpPr>
            <p:spPr>
              <a:blipFill>
                <a:blip r:embed="rId3"/>
                <a:stretch>
                  <a:fillRect l="-933" b="-3859"/>
                </a:stretch>
              </a:blipFill>
            </p:spPr>
            <p:txBody>
              <a:bodyPr/>
              <a:lstStyle/>
              <a:p>
                <a:r>
                  <a:rPr lang="en-US">
                    <a:noFill/>
                  </a:rPr>
                  <a:t> </a:t>
                </a:r>
              </a:p>
            </p:txBody>
          </p:sp>
        </mc:Fallback>
      </mc:AlternateContent>
    </p:spTree>
    <p:extLst>
      <p:ext uri="{BB962C8B-B14F-4D97-AF65-F5344CB8AC3E}">
        <p14:creationId xmlns:p14="http://schemas.microsoft.com/office/powerpoint/2010/main" val="277326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05-02 Pressure and Depth</a:t>
            </a:r>
          </a:p>
        </p:txBody>
      </p:sp>
      <p:grpSp>
        <p:nvGrpSpPr>
          <p:cNvPr id="55" name="Group 54"/>
          <p:cNvGrpSpPr/>
          <p:nvPr/>
        </p:nvGrpSpPr>
        <p:grpSpPr>
          <a:xfrm>
            <a:off x="6781800" y="1302640"/>
            <a:ext cx="1447800" cy="2825162"/>
            <a:chOff x="4572000" y="2514600"/>
            <a:chExt cx="1828800" cy="3766882"/>
          </a:xfrm>
        </p:grpSpPr>
        <p:sp>
          <p:nvSpPr>
            <p:cNvPr id="4" name="Oval 3"/>
            <p:cNvSpPr/>
            <p:nvPr/>
          </p:nvSpPr>
          <p:spPr>
            <a:xfrm>
              <a:off x="4572000" y="2514600"/>
              <a:ext cx="1828800" cy="1828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485606" y="4344194"/>
              <a:ext cx="309966" cy="1937288"/>
            </a:xfrm>
            <a:custGeom>
              <a:avLst/>
              <a:gdLst>
                <a:gd name="connsiteX0" fmla="*/ 309966 w 309966"/>
                <a:gd name="connsiteY0" fmla="*/ 1937288 h 1937288"/>
                <a:gd name="connsiteX1" fmla="*/ 263471 w 309966"/>
                <a:gd name="connsiteY1" fmla="*/ 1596326 h 1937288"/>
                <a:gd name="connsiteX2" fmla="*/ 216976 w 309966"/>
                <a:gd name="connsiteY2" fmla="*/ 1565329 h 1937288"/>
                <a:gd name="connsiteX3" fmla="*/ 154983 w 309966"/>
                <a:gd name="connsiteY3" fmla="*/ 1472339 h 1937288"/>
                <a:gd name="connsiteX4" fmla="*/ 108488 w 309966"/>
                <a:gd name="connsiteY4" fmla="*/ 1332854 h 1937288"/>
                <a:gd name="connsiteX5" fmla="*/ 61993 w 309966"/>
                <a:gd name="connsiteY5" fmla="*/ 1224366 h 1937288"/>
                <a:gd name="connsiteX6" fmla="*/ 15498 w 309966"/>
                <a:gd name="connsiteY6" fmla="*/ 1193370 h 1937288"/>
                <a:gd name="connsiteX7" fmla="*/ 0 w 309966"/>
                <a:gd name="connsiteY7" fmla="*/ 1131376 h 1937288"/>
                <a:gd name="connsiteX8" fmla="*/ 30996 w 309966"/>
                <a:gd name="connsiteY8" fmla="*/ 852407 h 1937288"/>
                <a:gd name="connsiteX9" fmla="*/ 46495 w 309966"/>
                <a:gd name="connsiteY9" fmla="*/ 697424 h 1937288"/>
                <a:gd name="connsiteX10" fmla="*/ 61993 w 309966"/>
                <a:gd name="connsiteY10" fmla="*/ 650929 h 1937288"/>
                <a:gd name="connsiteX11" fmla="*/ 108488 w 309966"/>
                <a:gd name="connsiteY11" fmla="*/ 619932 h 1937288"/>
                <a:gd name="connsiteX12" fmla="*/ 185979 w 309966"/>
                <a:gd name="connsiteY12" fmla="*/ 480448 h 1937288"/>
                <a:gd name="connsiteX13" fmla="*/ 154983 w 309966"/>
                <a:gd name="connsiteY13" fmla="*/ 185980 h 1937288"/>
                <a:gd name="connsiteX14" fmla="*/ 77491 w 309966"/>
                <a:gd name="connsiteY14" fmla="*/ 108488 h 1937288"/>
                <a:gd name="connsiteX15" fmla="*/ 30996 w 309966"/>
                <a:gd name="connsiteY15" fmla="*/ 46495 h 1937288"/>
                <a:gd name="connsiteX16" fmla="*/ 0 w 309966"/>
                <a:gd name="connsiteY16" fmla="*/ 0 h 193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966" h="1937288">
                  <a:moveTo>
                    <a:pt x="309966" y="1937288"/>
                  </a:moveTo>
                  <a:cubicBezTo>
                    <a:pt x="294468" y="1823634"/>
                    <a:pt x="291291" y="1707607"/>
                    <a:pt x="263471" y="1596326"/>
                  </a:cubicBezTo>
                  <a:cubicBezTo>
                    <a:pt x="258953" y="1578255"/>
                    <a:pt x="229242" y="1579347"/>
                    <a:pt x="216976" y="1565329"/>
                  </a:cubicBezTo>
                  <a:cubicBezTo>
                    <a:pt x="192445" y="1537293"/>
                    <a:pt x="166764" y="1507681"/>
                    <a:pt x="154983" y="1472339"/>
                  </a:cubicBezTo>
                  <a:lnTo>
                    <a:pt x="108488" y="1332854"/>
                  </a:lnTo>
                  <a:cubicBezTo>
                    <a:pt x="97722" y="1300558"/>
                    <a:pt x="83268" y="1249896"/>
                    <a:pt x="61993" y="1224366"/>
                  </a:cubicBezTo>
                  <a:cubicBezTo>
                    <a:pt x="50069" y="1210057"/>
                    <a:pt x="30996" y="1203702"/>
                    <a:pt x="15498" y="1193370"/>
                  </a:cubicBezTo>
                  <a:cubicBezTo>
                    <a:pt x="10332" y="1172705"/>
                    <a:pt x="0" y="1152677"/>
                    <a:pt x="0" y="1131376"/>
                  </a:cubicBezTo>
                  <a:cubicBezTo>
                    <a:pt x="0" y="1084388"/>
                    <a:pt x="24816" y="908028"/>
                    <a:pt x="30996" y="852407"/>
                  </a:cubicBezTo>
                  <a:cubicBezTo>
                    <a:pt x="36730" y="800806"/>
                    <a:pt x="38600" y="748739"/>
                    <a:pt x="46495" y="697424"/>
                  </a:cubicBezTo>
                  <a:cubicBezTo>
                    <a:pt x="48979" y="681277"/>
                    <a:pt x="51788" y="663686"/>
                    <a:pt x="61993" y="650929"/>
                  </a:cubicBezTo>
                  <a:cubicBezTo>
                    <a:pt x="73629" y="636384"/>
                    <a:pt x="92990" y="630264"/>
                    <a:pt x="108488" y="619932"/>
                  </a:cubicBezTo>
                  <a:cubicBezTo>
                    <a:pt x="179543" y="513350"/>
                    <a:pt x="158701" y="562284"/>
                    <a:pt x="185979" y="480448"/>
                  </a:cubicBezTo>
                  <a:cubicBezTo>
                    <a:pt x="184558" y="457709"/>
                    <a:pt x="193692" y="263399"/>
                    <a:pt x="154983" y="185980"/>
                  </a:cubicBezTo>
                  <a:cubicBezTo>
                    <a:pt x="113655" y="103324"/>
                    <a:pt x="139483" y="170480"/>
                    <a:pt x="77491" y="108488"/>
                  </a:cubicBezTo>
                  <a:cubicBezTo>
                    <a:pt x="59226" y="90223"/>
                    <a:pt x="46010" y="67514"/>
                    <a:pt x="30996" y="46495"/>
                  </a:cubicBezTo>
                  <a:cubicBezTo>
                    <a:pt x="20170" y="31338"/>
                    <a:pt x="0" y="0"/>
                    <a:pt x="0" y="0"/>
                  </a:cubicBezTo>
                </a:path>
              </a:pathLst>
            </a:cu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a:endCxn id="4" idx="0"/>
            </p:cNvCxnSpPr>
            <p:nvPr/>
          </p:nvCxnSpPr>
          <p:spPr>
            <a:xfrm rot="5400000" flipH="1" flipV="1">
              <a:off x="5124053" y="2876153"/>
              <a:ext cx="723900" cy="79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4" idx="6"/>
            </p:cNvCxnSpPr>
            <p:nvPr/>
          </p:nvCxnSpPr>
          <p:spPr>
            <a:xfrm>
              <a:off x="5676106" y="3429000"/>
              <a:ext cx="724694" cy="1588"/>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4"/>
            </p:cNvCxnSpPr>
            <p:nvPr/>
          </p:nvCxnSpPr>
          <p:spPr>
            <a:xfrm rot="5400000">
              <a:off x="5124450" y="3981450"/>
              <a:ext cx="723900" cy="1588"/>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4" idx="2"/>
            </p:cNvCxnSpPr>
            <p:nvPr/>
          </p:nvCxnSpPr>
          <p:spPr>
            <a:xfrm rot="10800000">
              <a:off x="4572000" y="3429000"/>
              <a:ext cx="697424" cy="1588"/>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 idx="7"/>
            </p:cNvCxnSpPr>
            <p:nvPr/>
          </p:nvCxnSpPr>
          <p:spPr>
            <a:xfrm flipV="1">
              <a:off x="5676106" y="2782421"/>
              <a:ext cx="456872" cy="456079"/>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 idx="1"/>
            </p:cNvCxnSpPr>
            <p:nvPr/>
          </p:nvCxnSpPr>
          <p:spPr>
            <a:xfrm rot="16200000" flipV="1">
              <a:off x="4826584" y="2795660"/>
              <a:ext cx="456079" cy="42960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4" idx="5"/>
            </p:cNvCxnSpPr>
            <p:nvPr/>
          </p:nvCxnSpPr>
          <p:spPr>
            <a:xfrm>
              <a:off x="5676106" y="3620294"/>
              <a:ext cx="456872" cy="45528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4" idx="3"/>
            </p:cNvCxnSpPr>
            <p:nvPr/>
          </p:nvCxnSpPr>
          <p:spPr>
            <a:xfrm rot="5400000">
              <a:off x="4826981" y="3633135"/>
              <a:ext cx="455285" cy="42960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17" name="Content Placeholder 1"/>
          <p:cNvSpPr>
            <a:spLocks noGrp="1"/>
          </p:cNvSpPr>
          <p:nvPr>
            <p:ph sz="quarter" idx="13"/>
          </p:nvPr>
        </p:nvSpPr>
        <p:spPr>
          <a:xfrm>
            <a:off x="-3" y="1197133"/>
            <a:ext cx="6631619" cy="3632183"/>
          </a:xfrm>
        </p:spPr>
        <p:txBody>
          <a:bodyPr/>
          <a:lstStyle/>
          <a:p>
            <a:r>
              <a:rPr lang="en-US" dirty="0"/>
              <a:t>In a fluid the pressure is exerted perpendicularly to all surfaces</a:t>
            </a:r>
          </a:p>
          <a:p>
            <a:endParaRPr lang="en-US" dirty="0"/>
          </a:p>
          <a:p>
            <a:r>
              <a:rPr lang="en-US" dirty="0"/>
              <a:t>A static fluid cannot produce a force parallel to a surface since it is not moving parallel to surface</a:t>
            </a:r>
          </a:p>
        </p:txBody>
      </p:sp>
    </p:spTree>
    <p:extLst>
      <p:ext uri="{BB962C8B-B14F-4D97-AF65-F5344CB8AC3E}">
        <p14:creationId xmlns:p14="http://schemas.microsoft.com/office/powerpoint/2010/main" val="14338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1" fill="hold" nodeType="clickEffect">
                                  <p:stCondLst>
                                    <p:cond delay="0"/>
                                  </p:stCondLst>
                                  <p:childTnLst>
                                    <p:anim calcmode="lin" valueType="num">
                                      <p:cBhvr additive="base">
                                        <p:cTn id="20" dur="500"/>
                                        <p:tgtEl>
                                          <p:spTgt spid="55"/>
                                        </p:tgtEl>
                                        <p:attrNameLst>
                                          <p:attrName>ppt_x</p:attrName>
                                        </p:attrNameLst>
                                      </p:cBhvr>
                                      <p:tavLst>
                                        <p:tav tm="0">
                                          <p:val>
                                            <p:strVal val="ppt_x"/>
                                          </p:val>
                                        </p:tav>
                                        <p:tav tm="100000">
                                          <p:val>
                                            <p:strVal val="ppt_x"/>
                                          </p:val>
                                        </p:tav>
                                      </p:tavLst>
                                    </p:anim>
                                    <p:anim calcmode="lin" valueType="num">
                                      <p:cBhvr additive="base">
                                        <p:cTn id="21" dur="500"/>
                                        <p:tgtEl>
                                          <p:spTgt spid="55"/>
                                        </p:tgtEl>
                                        <p:attrNameLst>
                                          <p:attrName>ppt_y</p:attrName>
                                        </p:attrNameLst>
                                      </p:cBhvr>
                                      <p:tavLst>
                                        <p:tav tm="0">
                                          <p:val>
                                            <p:strVal val="ppt_y"/>
                                          </p:val>
                                        </p:tav>
                                        <p:tav tm="100000">
                                          <p:val>
                                            <p:strVal val="0-ppt_h/2"/>
                                          </p:val>
                                        </p:tav>
                                      </p:tavLst>
                                    </p:anim>
                                    <p:set>
                                      <p:cBhvr>
                                        <p:cTn id="22"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05-02 Pressure and Depth</a:t>
            </a:r>
          </a:p>
        </p:txBody>
      </p:sp>
      <mc:AlternateContent xmlns:mc="http://schemas.openxmlformats.org/markup-compatibility/2006" xmlns:a14="http://schemas.microsoft.com/office/drawing/2010/main">
        <mc:Choice Requires="a14">
          <p:sp>
            <p:nvSpPr>
              <p:cNvPr id="5" name="Content Placeholder 1"/>
              <p:cNvSpPr>
                <a:spLocks noGrp="1"/>
              </p:cNvSpPr>
              <p:nvPr>
                <p:ph sz="quarter" idx="13"/>
              </p:nvPr>
            </p:nvSpPr>
            <p:spPr/>
            <p:txBody>
              <a:bodyPr>
                <a:normAutofit fontScale="92500" lnSpcReduction="10000"/>
              </a:bodyPr>
              <a:lstStyle/>
              <a:p>
                <a:r>
                  <a:rPr lang="en-US" dirty="0"/>
                  <a:t>You are drinking a juice box.  In the process you suck all the juice and air out of the box.  The top of the box is 7.5 cm by 5 cm.  If the air pressure is </a:t>
                </a:r>
                <a14:m>
                  <m:oMath xmlns:m="http://schemas.openxmlformats.org/officeDocument/2006/math">
                    <m:r>
                      <a:rPr lang="en-US" i="1" dirty="0" smtClean="0">
                        <a:latin typeface="Cambria Math"/>
                      </a:rPr>
                      <m:t>1.013</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5</m:t>
                        </m:r>
                      </m:sup>
                    </m:sSup>
                  </m:oMath>
                </a14:m>
                <a:r>
                  <a:rPr lang="en-US" dirty="0"/>
                  <a:t> Pa, how much force is acting on the top of the box?  </a:t>
                </a:r>
              </a:p>
              <a:p>
                <a:pPr lvl="1"/>
                <a:r>
                  <a:rPr lang="en-US" dirty="0"/>
                  <a:t>380 N = 85 lbs</a:t>
                </a:r>
              </a:p>
              <a:p>
                <a:endParaRPr lang="en-US" dirty="0"/>
              </a:p>
              <a:p>
                <a:endParaRPr lang="en-US" dirty="0"/>
              </a:p>
              <a:p>
                <a:r>
                  <a:rPr lang="en-US" dirty="0"/>
                  <a:t>Would the force of the side of the box be more or less than the top?</a:t>
                </a:r>
              </a:p>
              <a:p>
                <a:pPr lvl="1"/>
                <a:r>
                  <a:rPr lang="en-US" dirty="0"/>
                  <a:t>More because more area</a:t>
                </a:r>
              </a:p>
            </p:txBody>
          </p:sp>
        </mc:Choice>
        <mc:Fallback xmlns="">
          <p:sp>
            <p:nvSpPr>
              <p:cNvPr id="5" name="Content Placeholder 1"/>
              <p:cNvSpPr>
                <a:spLocks noGrp="1" noRot="1" noChangeAspect="1" noMove="1" noResize="1" noEditPoints="1" noAdjustHandles="1" noChangeArrowheads="1" noChangeShapeType="1" noTextEdit="1"/>
              </p:cNvSpPr>
              <p:nvPr>
                <p:ph sz="quarter" idx="13"/>
              </p:nvPr>
            </p:nvSpPr>
            <p:spPr>
              <a:blipFill>
                <a:blip r:embed="rId3"/>
                <a:stretch>
                  <a:fillRect l="-933" t="-1510"/>
                </a:stretch>
              </a:blipFill>
            </p:spPr>
            <p:txBody>
              <a:bodyPr/>
              <a:lstStyle/>
              <a:p>
                <a:r>
                  <a:rPr lang="en-US">
                    <a:noFill/>
                  </a:rPr>
                  <a:t> </a:t>
                </a:r>
              </a:p>
            </p:txBody>
          </p:sp>
        </mc:Fallback>
      </mc:AlternateContent>
    </p:spTree>
    <p:extLst>
      <p:ext uri="{BB962C8B-B14F-4D97-AF65-F5344CB8AC3E}">
        <p14:creationId xmlns:p14="http://schemas.microsoft.com/office/powerpoint/2010/main" val="25392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05-02 Pressure and Depth</a:t>
            </a:r>
          </a:p>
        </p:txBody>
      </p:sp>
      <mc:AlternateContent xmlns:mc="http://schemas.openxmlformats.org/markup-compatibility/2006" xmlns:a14="http://schemas.microsoft.com/office/drawing/2010/main">
        <mc:Choice Requires="a14">
          <p:sp>
            <p:nvSpPr>
              <p:cNvPr id="5" name="Content Placeholder 1"/>
              <p:cNvSpPr>
                <a:spLocks noGrp="1"/>
              </p:cNvSpPr>
              <p:nvPr>
                <p:ph sz="quarter" idx="13"/>
              </p:nvPr>
            </p:nvSpPr>
            <p:spPr/>
            <p:txBody>
              <a:bodyPr/>
              <a:lstStyle/>
              <a:p>
                <a:r>
                  <a:rPr lang="en-US" dirty="0"/>
                  <a:t>The force that squashes the juice box is from the weight of all the air above it</a:t>
                </a:r>
              </a:p>
              <a:p>
                <a:endParaRPr lang="en-US" dirty="0"/>
              </a:p>
              <a:p>
                <a:r>
                  <a:rPr lang="en-US" dirty="0"/>
                  <a:t>Atmospheric Pressure at Sea Level</a:t>
                </a:r>
              </a:p>
              <a:p>
                <a:pPr lvl="1"/>
                <a14:m>
                  <m:oMath xmlns:m="http://schemas.openxmlformats.org/officeDocument/2006/math">
                    <m:r>
                      <a:rPr lang="en-US" i="1" dirty="0" smtClean="0">
                        <a:latin typeface="Cambria Math"/>
                      </a:rPr>
                      <m:t>1.013</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5</m:t>
                        </m:r>
                      </m:sup>
                    </m:sSup>
                  </m:oMath>
                </a14:m>
                <a:r>
                  <a:rPr lang="en-US" dirty="0"/>
                  <a:t> Pa = 1 atmosphere (1 </a:t>
                </a:r>
                <a:r>
                  <a:rPr lang="en-US" dirty="0" err="1"/>
                  <a:t>atm</a:t>
                </a:r>
                <a:r>
                  <a:rPr lang="en-US" dirty="0"/>
                  <a:t>)</a:t>
                </a:r>
              </a:p>
            </p:txBody>
          </p:sp>
        </mc:Choice>
        <mc:Fallback xmlns="">
          <p:sp>
            <p:nvSpPr>
              <p:cNvPr id="5" name="Content Placeholder 1"/>
              <p:cNvSpPr>
                <a:spLocks noGrp="1" noRot="1" noChangeAspect="1" noMove="1" noResize="1" noEditPoints="1" noAdjustHandles="1" noChangeArrowheads="1" noChangeShapeType="1" noTextEdit="1"/>
              </p:cNvSpPr>
              <p:nvPr>
                <p:ph sz="quarter" idx="13"/>
              </p:nvPr>
            </p:nvSpPr>
            <p:spPr>
              <a:blipFill>
                <a:blip r:embed="rId3"/>
                <a:stretch>
                  <a:fillRect l="-1067" t="-1007"/>
                </a:stretch>
              </a:blipFill>
            </p:spPr>
            <p:txBody>
              <a:bodyPr/>
              <a:lstStyle/>
              <a:p>
                <a:r>
                  <a:rPr lang="en-US">
                    <a:noFill/>
                  </a:rPr>
                  <a:t> </a:t>
                </a:r>
              </a:p>
            </p:txBody>
          </p:sp>
        </mc:Fallback>
      </mc:AlternateContent>
    </p:spTree>
    <p:extLst>
      <p:ext uri="{BB962C8B-B14F-4D97-AF65-F5344CB8AC3E}">
        <p14:creationId xmlns:p14="http://schemas.microsoft.com/office/powerpoint/2010/main" val="211408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05-02 Pressure and Depth</a:t>
            </a:r>
          </a:p>
        </p:txBody>
      </p:sp>
      <p:sp>
        <p:nvSpPr>
          <p:cNvPr id="3" name="Content Placeholder 2"/>
          <p:cNvSpPr>
            <a:spLocks noGrp="1"/>
          </p:cNvSpPr>
          <p:nvPr>
            <p:ph sz="quarter" idx="13"/>
          </p:nvPr>
        </p:nvSpPr>
        <p:spPr/>
        <p:txBody>
          <a:bodyPr>
            <a:normAutofit fontScale="85000" lnSpcReduction="20000"/>
          </a:bodyPr>
          <a:lstStyle/>
          <a:p>
            <a:r>
              <a:rPr lang="en-US" dirty="0"/>
              <a:t>Do the Pressure vs. Depth Lab</a:t>
            </a:r>
          </a:p>
          <a:p>
            <a:endParaRPr lang="en-US" dirty="0"/>
          </a:p>
          <a:p>
            <a:r>
              <a:rPr lang="en-US" dirty="0">
                <a:effectLst/>
              </a:rPr>
              <a:t>When will the water flow out the farthest: when the water is nearly full, half-full, or nearly empty?</a:t>
            </a:r>
          </a:p>
          <a:p>
            <a:r>
              <a:rPr lang="en-US" dirty="0">
                <a:effectLst/>
              </a:rPr>
              <a:t>Hold the bottle over the bucket so that the water will flow out the hole into the bucket and loosen the bottle cap. Observe the flow of water. </a:t>
            </a:r>
            <a:r>
              <a:rPr lang="en-US" cap="all" dirty="0">
                <a:effectLst/>
              </a:rPr>
              <a:t>Put the cap back on!</a:t>
            </a:r>
            <a:endParaRPr lang="en-US" dirty="0"/>
          </a:p>
        </p:txBody>
      </p:sp>
      <p:sp>
        <p:nvSpPr>
          <p:cNvPr id="4" name="Content Placeholder 3"/>
          <p:cNvSpPr>
            <a:spLocks noGrp="1"/>
          </p:cNvSpPr>
          <p:nvPr>
            <p:ph sz="quarter" idx="14"/>
          </p:nvPr>
        </p:nvSpPr>
        <p:spPr/>
        <p:txBody>
          <a:bodyPr>
            <a:normAutofit fontScale="85000" lnSpcReduction="20000"/>
          </a:bodyPr>
          <a:lstStyle/>
          <a:p>
            <a:r>
              <a:rPr lang="en-US" dirty="0">
                <a:effectLst/>
              </a:rPr>
              <a:t>Describe how the distance the water flowed out changed as the depth of the water changed. </a:t>
            </a:r>
          </a:p>
          <a:p>
            <a:r>
              <a:rPr lang="en-US" dirty="0">
                <a:effectLst/>
              </a:rPr>
              <a:t>The pressure of a fluid _________________________ as depth increases. So pressure and depth are ____________________________ proportional. This can be written as ____________________ </a:t>
            </a:r>
          </a:p>
          <a:p>
            <a:r>
              <a:rPr lang="en-US" dirty="0">
                <a:effectLst/>
              </a:rPr>
              <a:t>Next Page</a:t>
            </a:r>
          </a:p>
        </p:txBody>
      </p:sp>
    </p:spTree>
    <p:extLst>
      <p:ext uri="{BB962C8B-B14F-4D97-AF65-F5344CB8AC3E}">
        <p14:creationId xmlns:p14="http://schemas.microsoft.com/office/powerpoint/2010/main" val="276640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05-02 Pressure and Depth</a:t>
            </a:r>
          </a:p>
        </p:txBody>
      </p:sp>
      <p:sp>
        <p:nvSpPr>
          <p:cNvPr id="3" name="Content Placeholder 2"/>
          <p:cNvSpPr>
            <a:spLocks noGrp="1"/>
          </p:cNvSpPr>
          <p:nvPr>
            <p:ph sz="quarter" idx="13"/>
          </p:nvPr>
        </p:nvSpPr>
        <p:spPr/>
        <p:txBody>
          <a:bodyPr>
            <a:normAutofit fontScale="85000" lnSpcReduction="10000"/>
          </a:bodyPr>
          <a:lstStyle/>
          <a:p>
            <a:r>
              <a:rPr lang="en-US" dirty="0">
                <a:effectLst/>
              </a:rPr>
              <a:t>Consider taking an elevator down from the top floor of a tall building. Consider diving down under water. Which one makes your ears hurt more? </a:t>
            </a:r>
            <a:endParaRPr lang="en-US" dirty="0"/>
          </a:p>
          <a:p>
            <a:r>
              <a:rPr lang="en-US" dirty="0">
                <a:effectLst/>
              </a:rPr>
              <a:t>The pressure of a fluid __________________________ as density increases. So pressure and density are ___________________________ proportional. This can be written as __________________ </a:t>
            </a:r>
            <a:endParaRPr lang="en-US" dirty="0"/>
          </a:p>
        </p:txBody>
      </p:sp>
      <p:sp>
        <p:nvSpPr>
          <p:cNvPr id="4" name="Content Placeholder 3"/>
          <p:cNvSpPr>
            <a:spLocks noGrp="1"/>
          </p:cNvSpPr>
          <p:nvPr>
            <p:ph sz="quarter" idx="14"/>
          </p:nvPr>
        </p:nvSpPr>
        <p:spPr/>
        <p:txBody>
          <a:bodyPr>
            <a:normAutofit fontScale="77500" lnSpcReduction="20000"/>
          </a:bodyPr>
          <a:lstStyle/>
          <a:p>
            <a:r>
              <a:rPr lang="en-US" dirty="0">
                <a:effectLst/>
              </a:rPr>
              <a:t>Pressure is also directly proportional to the acceleration due to gravity, so </a:t>
            </a:r>
            <a:r>
              <a:rPr lang="en-US" i="1" dirty="0">
                <a:effectLst/>
              </a:rPr>
              <a:t>P</a:t>
            </a:r>
            <a:r>
              <a:rPr lang="en-US" dirty="0">
                <a:effectLst/>
              </a:rPr>
              <a:t> = </a:t>
            </a:r>
            <a:r>
              <a:rPr lang="en-US" i="1" dirty="0">
                <a:effectLst/>
              </a:rPr>
              <a:t>kg</a:t>
            </a:r>
            <a:r>
              <a:rPr lang="en-US" dirty="0">
                <a:effectLst/>
              </a:rPr>
              <a:t>. Put set 5, 9, and 10 together to write an equation relating pressure, depth, density, and gravity. Put all the variables that were directly related to pressure on the top of a fraction and all the variables that were inversely proportional on the bottom. (Let </a:t>
            </a:r>
            <a:r>
              <a:rPr lang="en-US" i="1" dirty="0">
                <a:effectLst/>
              </a:rPr>
              <a:t>k</a:t>
            </a:r>
            <a:r>
              <a:rPr lang="en-US" dirty="0">
                <a:effectLst/>
              </a:rPr>
              <a:t> = 1) </a:t>
            </a:r>
          </a:p>
          <a:p>
            <a:r>
              <a:rPr lang="en-US" dirty="0">
                <a:effectLst/>
              </a:rPr>
              <a:t>Why does the water not flow out of the bottle with the cap on tightly?</a:t>
            </a:r>
            <a:endParaRPr lang="en-US" dirty="0"/>
          </a:p>
        </p:txBody>
      </p:sp>
    </p:spTree>
    <p:extLst>
      <p:ext uri="{BB962C8B-B14F-4D97-AF65-F5344CB8AC3E}">
        <p14:creationId xmlns:p14="http://schemas.microsoft.com/office/powerpoint/2010/main" val="517089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05-02 Pressure and Depth</a:t>
            </a:r>
          </a:p>
        </p:txBody>
      </p:sp>
      <mc:AlternateContent xmlns:mc="http://schemas.openxmlformats.org/markup-compatibility/2006" xmlns:a14="http://schemas.microsoft.com/office/drawing/2010/main">
        <mc:Choice Requires="a14">
          <p:sp>
            <p:nvSpPr>
              <p:cNvPr id="7" name="Content Placeholder 1"/>
              <p:cNvSpPr>
                <a:spLocks noGrp="1"/>
              </p:cNvSpPr>
              <p:nvPr>
                <p:ph sz="quarter" idx="13"/>
              </p:nvPr>
            </p:nvSpPr>
            <p:spPr/>
            <p:txBody>
              <a:bodyPr>
                <a:normAutofit/>
              </a:bodyPr>
              <a:lstStyle/>
              <a:p>
                <a:r>
                  <a:rPr lang="en-US" dirty="0"/>
                  <a:t>The column of static fluid experiences several vertical forces</a:t>
                </a:r>
              </a:p>
              <a:p>
                <a:endParaRPr lang="en-US" dirty="0"/>
              </a:p>
              <a:p>
                <a:r>
                  <a:rPr lang="en-US" dirty="0"/>
                  <a:t>Since the fluid is not moving, it is in equilibrium and </a:t>
                </a:r>
                <a14:m>
                  <m:oMath xmlns:m="http://schemas.openxmlformats.org/officeDocument/2006/math">
                    <m:r>
                      <a:rPr lang="en-US" b="0" i="1" dirty="0" smtClean="0">
                        <a:latin typeface="Cambria Math"/>
                      </a:rPr>
                      <m:t>∑</m:t>
                    </m:r>
                    <m:r>
                      <a:rPr lang="en-US" i="1" dirty="0" smtClean="0">
                        <a:latin typeface="Cambria Math"/>
                      </a:rPr>
                      <m:t>𝐹</m:t>
                    </m:r>
                    <m:r>
                      <a:rPr lang="en-US" i="1" dirty="0" smtClean="0">
                        <a:latin typeface="Cambria Math"/>
                      </a:rPr>
                      <m:t>=0</m:t>
                    </m:r>
                  </m:oMath>
                </a14:m>
                <a:endParaRPr lang="en-US" dirty="0"/>
              </a:p>
            </p:txBody>
          </p:sp>
        </mc:Choice>
        <mc:Fallback xmlns="">
          <p:sp>
            <p:nvSpPr>
              <p:cNvPr id="7" name="Content Placeholder 1"/>
              <p:cNvSpPr>
                <a:spLocks noGrp="1" noRot="1" noChangeAspect="1" noMove="1" noResize="1" noEditPoints="1" noAdjustHandles="1" noChangeArrowheads="1" noChangeShapeType="1" noTextEdit="1"/>
              </p:cNvSpPr>
              <p:nvPr>
                <p:ph sz="quarter" idx="13"/>
              </p:nvPr>
            </p:nvSpPr>
            <p:spPr>
              <a:blipFill>
                <a:blip r:embed="rId3"/>
                <a:stretch>
                  <a:fillRect l="-2159" t="-1014" r="-675"/>
                </a:stretch>
              </a:blipFill>
            </p:spPr>
            <p:txBody>
              <a:bodyPr/>
              <a:lstStyle/>
              <a:p>
                <a:r>
                  <a:rPr lang="en-US">
                    <a:noFill/>
                  </a:rPr>
                  <a:t> </a:t>
                </a:r>
              </a:p>
            </p:txBody>
          </p:sp>
        </mc:Fallback>
      </mc:AlternateContent>
      <p:pic>
        <p:nvPicPr>
          <p:cNvPr id="8" name="Content Placeholder 5" descr="F11.06ab.jpg"/>
          <p:cNvPicPr>
            <a:picLocks noGrp="1" noChangeAspect="1"/>
          </p:cNvPicPr>
          <p:nvPr>
            <p:ph sz="quarter" idx="14"/>
          </p:nvPr>
        </p:nvPicPr>
        <p:blipFill>
          <a:blip r:embed="rId4" cstate="print"/>
          <a:stretch>
            <a:fillRect/>
          </a:stretch>
        </p:blipFill>
        <p:spPr>
          <a:xfrm>
            <a:off x="4675866" y="858489"/>
            <a:ext cx="4468132" cy="4285011"/>
          </a:xfrm>
          <a:scene3d>
            <a:camera prst="orthographicFront"/>
            <a:lightRig rig="threePt" dir="t"/>
          </a:scene3d>
          <a:sp3d>
            <a:bevelT/>
          </a:sp3d>
        </p:spPr>
      </p:pic>
    </p:spTree>
    <p:extLst>
      <p:ext uri="{BB962C8B-B14F-4D97-AF65-F5344CB8AC3E}">
        <p14:creationId xmlns:p14="http://schemas.microsoft.com/office/powerpoint/2010/main" val="223609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05-02 Pressure and Depth</a:t>
            </a:r>
          </a:p>
        </p:txBody>
      </p:sp>
      <mc:AlternateContent xmlns:mc="http://schemas.openxmlformats.org/markup-compatibility/2006" xmlns:a14="http://schemas.microsoft.com/office/drawing/2010/main">
        <mc:Choice Requires="a14">
          <p:sp>
            <p:nvSpPr>
              <p:cNvPr id="8" name="Content Placeholder 5"/>
              <p:cNvSpPr>
                <a:spLocks noGrp="1"/>
              </p:cNvSpPr>
              <p:nvPr>
                <p:ph sz="quarter" idx="13"/>
              </p:nvPr>
            </p:nvSpPr>
            <p:spPr/>
            <p:txBody>
              <a:bodyPr>
                <a:normAutofit/>
              </a:bodyPr>
              <a:lstStyle/>
              <a:p>
                <a14:m>
                  <m:oMath xmlns:m="http://schemas.openxmlformats.org/officeDocument/2006/math">
                    <m:r>
                      <a:rPr lang="en-US" i="1" dirty="0" smtClean="0">
                        <a:latin typeface="Cambria Math"/>
                      </a:rPr>
                      <m:t>∑</m:t>
                    </m:r>
                    <m:r>
                      <a:rPr lang="en-US" i="1" dirty="0" smtClean="0">
                        <a:latin typeface="Cambria Math"/>
                      </a:rPr>
                      <m:t>𝐹</m:t>
                    </m:r>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2</m:t>
                        </m:r>
                      </m:sub>
                    </m:sSub>
                    <m:r>
                      <a:rPr lang="en-US" i="1" dirty="0" smtClean="0">
                        <a:latin typeface="Cambria Math"/>
                      </a:rPr>
                      <m:t>𝐴</m:t>
                    </m:r>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1</m:t>
                        </m:r>
                      </m:sub>
                    </m:sSub>
                    <m:r>
                      <a:rPr lang="en-US" i="1" dirty="0" smtClean="0">
                        <a:latin typeface="Cambria Math"/>
                      </a:rPr>
                      <m:t>𝐴</m:t>
                    </m:r>
                    <m:r>
                      <a:rPr lang="en-US" b="0" i="1" dirty="0" smtClean="0">
                        <a:latin typeface="Cambria Math"/>
                      </a:rPr>
                      <m:t>−</m:t>
                    </m:r>
                    <m:r>
                      <a:rPr lang="en-US" i="1" dirty="0" smtClean="0">
                        <a:latin typeface="Cambria Math"/>
                      </a:rPr>
                      <m:t>𝑚𝑔</m:t>
                    </m:r>
                    <m:r>
                      <a:rPr lang="en-US" i="1" dirty="0" smtClean="0">
                        <a:latin typeface="Cambria Math"/>
                      </a:rPr>
                      <m:t>=0</m:t>
                    </m:r>
                  </m:oMath>
                </a14:m>
                <a:endParaRPr lang="en-US" dirty="0"/>
              </a:p>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2</m:t>
                        </m:r>
                      </m:sub>
                    </m:sSub>
                    <m:r>
                      <a:rPr lang="en-US" i="1" dirty="0" smtClean="0">
                        <a:latin typeface="Cambria Math"/>
                      </a:rPr>
                      <m:t>𝐴</m:t>
                    </m:r>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1</m:t>
                        </m:r>
                      </m:sub>
                    </m:sSub>
                    <m:r>
                      <a:rPr lang="en-US" i="1" dirty="0" smtClean="0">
                        <a:latin typeface="Cambria Math"/>
                      </a:rPr>
                      <m:t>𝐴</m:t>
                    </m:r>
                    <m:r>
                      <a:rPr lang="en-US" i="1" dirty="0" smtClean="0">
                        <a:latin typeface="Cambria Math"/>
                      </a:rPr>
                      <m:t>+</m:t>
                    </m:r>
                    <m:r>
                      <a:rPr lang="en-US" i="1" dirty="0" smtClean="0">
                        <a:latin typeface="Cambria Math"/>
                      </a:rPr>
                      <m:t>𝑚𝑔</m:t>
                    </m:r>
                  </m:oMath>
                </a14:m>
                <a:endParaRPr lang="en-US" dirty="0"/>
              </a:p>
              <a:p>
                <a:endParaRPr lang="en-US" dirty="0"/>
              </a:p>
              <a:p>
                <a14:m>
                  <m:oMath xmlns:m="http://schemas.openxmlformats.org/officeDocument/2006/math">
                    <m:r>
                      <a:rPr lang="el-GR" i="1" dirty="0" smtClean="0">
                        <a:latin typeface="Cambria Math"/>
                      </a:rPr>
                      <m:t>𝜌</m:t>
                    </m:r>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𝑉</m:t>
                        </m:r>
                      </m:den>
                    </m:f>
                    <m:r>
                      <a:rPr lang="en-US" b="0" i="1" dirty="0" smtClean="0">
                        <a:latin typeface="Cambria Math"/>
                      </a:rPr>
                      <m:t>→</m:t>
                    </m:r>
                    <m:r>
                      <a:rPr lang="en-US" i="1" dirty="0" smtClean="0">
                        <a:latin typeface="Cambria Math"/>
                      </a:rPr>
                      <m:t> </m:t>
                    </m:r>
                    <m:r>
                      <a:rPr lang="en-US" i="1" dirty="0" smtClean="0">
                        <a:latin typeface="Cambria Math"/>
                      </a:rPr>
                      <m:t>𝑚</m:t>
                    </m:r>
                    <m:r>
                      <a:rPr lang="en-US" i="1" dirty="0" smtClean="0">
                        <a:latin typeface="Cambria Math"/>
                      </a:rPr>
                      <m:t>=</m:t>
                    </m:r>
                    <m:r>
                      <a:rPr lang="el-GR" i="1" dirty="0" smtClean="0">
                        <a:latin typeface="Cambria Math"/>
                      </a:rPr>
                      <m:t>𝜌</m:t>
                    </m:r>
                    <m:r>
                      <a:rPr lang="en-US" i="1" dirty="0" smtClean="0">
                        <a:latin typeface="Cambria Math"/>
                      </a:rPr>
                      <m:t>𝑉</m:t>
                    </m:r>
                  </m:oMath>
                </a14:m>
                <a:endParaRPr lang="en-US" dirty="0"/>
              </a:p>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2</m:t>
                        </m:r>
                      </m:sub>
                    </m:sSub>
                    <m:r>
                      <a:rPr lang="en-US" i="1" dirty="0" smtClean="0">
                        <a:latin typeface="Cambria Math"/>
                      </a:rPr>
                      <m:t>𝐴</m:t>
                    </m:r>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1</m:t>
                        </m:r>
                      </m:sub>
                    </m:sSub>
                    <m:r>
                      <a:rPr lang="en-US" i="1" dirty="0" smtClean="0">
                        <a:latin typeface="Cambria Math"/>
                      </a:rPr>
                      <m:t>𝐴</m:t>
                    </m:r>
                    <m:r>
                      <a:rPr lang="en-US" i="1" dirty="0" smtClean="0">
                        <a:latin typeface="Cambria Math"/>
                      </a:rPr>
                      <m:t>+</m:t>
                    </m:r>
                    <m:r>
                      <a:rPr lang="el-GR" i="1" dirty="0" smtClean="0">
                        <a:latin typeface="Cambria Math"/>
                      </a:rPr>
                      <m:t>𝜌</m:t>
                    </m:r>
                    <m:r>
                      <a:rPr lang="en-US" i="1" dirty="0" smtClean="0">
                        <a:latin typeface="Cambria Math"/>
                      </a:rPr>
                      <m:t>𝑉𝑔</m:t>
                    </m:r>
                  </m:oMath>
                </a14:m>
                <a:endParaRPr lang="en-US" dirty="0"/>
              </a:p>
              <a:p>
                <a:endParaRPr lang="en-US" dirty="0"/>
              </a:p>
            </p:txBody>
          </p:sp>
        </mc:Choice>
        <mc:Fallback xmlns="">
          <p:sp>
            <p:nvSpPr>
              <p:cNvPr id="8" name="Content Placeholder 5"/>
              <p:cNvSpPr>
                <a:spLocks noGrp="1" noRot="1" noChangeAspect="1" noMove="1" noResize="1" noEditPoints="1" noAdjustHandles="1" noChangeArrowheads="1" noChangeShapeType="1" noTextEdit="1"/>
              </p:cNvSpPr>
              <p:nvPr>
                <p:ph sz="quarter" idx="13"/>
              </p:nvPr>
            </p:nvSpPr>
            <p:spPr>
              <a:blipFill>
                <a:blip r:embed="rId3"/>
                <a:stretch>
                  <a:fillRect l="-2159" t="-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p:txBody>
              <a:bodyPr/>
              <a:lstStyle/>
              <a:p>
                <a14:m>
                  <m:oMath xmlns:m="http://schemas.openxmlformats.org/officeDocument/2006/math">
                    <m:r>
                      <a:rPr lang="en-US" i="1" dirty="0">
                        <a:latin typeface="Cambria Math"/>
                      </a:rPr>
                      <m:t>𝑉</m:t>
                    </m:r>
                    <m:r>
                      <a:rPr lang="en-US" i="1" dirty="0">
                        <a:latin typeface="Cambria Math"/>
                      </a:rPr>
                      <m:t>=</m:t>
                    </m:r>
                    <m:r>
                      <a:rPr lang="en-US" i="1" dirty="0">
                        <a:latin typeface="Cambria Math"/>
                      </a:rPr>
                      <m:t>𝐴h</m:t>
                    </m:r>
                  </m:oMath>
                </a14:m>
                <a:endParaRPr lang="en-US" dirty="0"/>
              </a:p>
              <a:p>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𝑃</m:t>
                        </m:r>
                      </m:e>
                      <m:sub>
                        <m:r>
                          <a:rPr lang="en-US" i="1" dirty="0">
                            <a:latin typeface="Cambria Math"/>
                          </a:rPr>
                          <m:t>2</m:t>
                        </m:r>
                      </m:sub>
                    </m:sSub>
                    <m:r>
                      <a:rPr lang="en-US" i="1" dirty="0">
                        <a:latin typeface="Cambria Math"/>
                      </a:rPr>
                      <m:t>𝐴</m:t>
                    </m:r>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𝑃</m:t>
                        </m:r>
                      </m:e>
                      <m:sub>
                        <m:r>
                          <a:rPr lang="en-US" i="1" dirty="0">
                            <a:latin typeface="Cambria Math"/>
                          </a:rPr>
                          <m:t>1</m:t>
                        </m:r>
                      </m:sub>
                    </m:sSub>
                    <m:r>
                      <a:rPr lang="en-US" i="1" dirty="0">
                        <a:latin typeface="Cambria Math"/>
                      </a:rPr>
                      <m:t>𝐴</m:t>
                    </m:r>
                    <m:r>
                      <a:rPr lang="en-US" i="1" dirty="0">
                        <a:latin typeface="Cambria Math"/>
                      </a:rPr>
                      <m:t>+</m:t>
                    </m:r>
                    <m:r>
                      <a:rPr lang="el-GR" i="1" dirty="0">
                        <a:latin typeface="Cambria Math"/>
                      </a:rPr>
                      <m:t>𝜌</m:t>
                    </m:r>
                    <m:r>
                      <a:rPr lang="en-US" i="1" dirty="0" err="1">
                        <a:latin typeface="Cambria Math"/>
                      </a:rPr>
                      <m:t>𝑔𝐴h</m:t>
                    </m:r>
                  </m:oMath>
                </a14:m>
                <a:endParaRPr lang="en-US" dirty="0"/>
              </a:p>
              <a:p>
                <a:endParaRPr lang="en-US" dirty="0"/>
              </a:p>
              <a:p>
                <a14:m>
                  <m:oMath xmlns:m="http://schemas.openxmlformats.org/officeDocument/2006/math">
                    <m:r>
                      <a:rPr lang="en-US" i="1" dirty="0">
                        <a:latin typeface="Cambria Math"/>
                      </a:rPr>
                      <m:t>𝑃</m:t>
                    </m:r>
                    <m:r>
                      <a:rPr lang="en-US" i="1" baseline="-25000" dirty="0">
                        <a:latin typeface="Cambria Math"/>
                      </a:rPr>
                      <m:t>2</m:t>
                    </m:r>
                    <m:r>
                      <a:rPr lang="en-US" i="1" dirty="0">
                        <a:latin typeface="Cambria Math"/>
                      </a:rPr>
                      <m:t> = </m:t>
                    </m:r>
                    <m:r>
                      <a:rPr lang="en-US" i="1" dirty="0">
                        <a:latin typeface="Cambria Math"/>
                      </a:rPr>
                      <m:t>𝑃</m:t>
                    </m:r>
                    <m:r>
                      <a:rPr lang="en-US" i="1" baseline="-25000" dirty="0">
                        <a:latin typeface="Cambria Math"/>
                      </a:rPr>
                      <m:t>1</m:t>
                    </m:r>
                    <m:r>
                      <a:rPr lang="en-US" i="1" dirty="0">
                        <a:latin typeface="Cambria Math"/>
                      </a:rPr>
                      <m:t> + </m:t>
                    </m:r>
                    <m:r>
                      <a:rPr lang="el-GR" i="1" dirty="0">
                        <a:latin typeface="Cambria Math"/>
                      </a:rPr>
                      <m:t>𝜌</m:t>
                    </m:r>
                    <m:r>
                      <a:rPr lang="en-US" i="1" dirty="0" err="1">
                        <a:latin typeface="Cambria Math"/>
                      </a:rPr>
                      <m:t>𝑔h</m:t>
                    </m:r>
                  </m:oMath>
                </a14:m>
                <a:endParaRPr lang="en-US" dirty="0"/>
              </a:p>
              <a:p>
                <a:r>
                  <a:rPr lang="en-US" dirty="0"/>
                  <a:t>Or </a:t>
                </a:r>
                <a14:m>
                  <m:oMath xmlns:m="http://schemas.openxmlformats.org/officeDocument/2006/math">
                    <m:r>
                      <a:rPr lang="en-US" i="1">
                        <a:latin typeface="Cambria Math"/>
                      </a:rPr>
                      <m:t>𝑃</m:t>
                    </m:r>
                    <m:r>
                      <a:rPr lang="en-US" i="1">
                        <a:latin typeface="Cambria Math"/>
                      </a:rPr>
                      <m:t>=</m:t>
                    </m:r>
                    <m:r>
                      <a:rPr lang="en-US" i="1">
                        <a:latin typeface="Cambria Math"/>
                      </a:rPr>
                      <m:t>𝜌</m:t>
                    </m:r>
                    <m:r>
                      <a:rPr lang="en-US" i="1">
                        <a:latin typeface="Cambria Math"/>
                      </a:rPr>
                      <m:t>𝑔h</m:t>
                    </m:r>
                  </m:oMath>
                </a14:m>
                <a:r>
                  <a:rPr lang="en-US" dirty="0"/>
                  <a:t> where </a:t>
                </a:r>
                <a:r>
                  <a:rPr lang="en-US" i="1" dirty="0"/>
                  <a:t>P</a:t>
                </a:r>
                <a:r>
                  <a:rPr lang="en-US" dirty="0"/>
                  <a:t> is the pressure due to the fluid at a depth </a:t>
                </a:r>
                <a:r>
                  <a:rPr lang="en-US" i="1" dirty="0"/>
                  <a:t>h</a:t>
                </a:r>
                <a:r>
                  <a:rPr lang="en-US" dirty="0"/>
                  <a:t> below the surface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blipFill>
                <a:blip r:embed="rId4"/>
                <a:stretch>
                  <a:fillRect l="-2159" t="-169" b="-2365"/>
                </a:stretch>
              </a:blipFill>
            </p:spPr>
            <p:txBody>
              <a:bodyPr/>
              <a:lstStyle/>
              <a:p>
                <a:r>
                  <a:rPr lang="en-US">
                    <a:noFill/>
                  </a:rPr>
                  <a:t> </a:t>
                </a:r>
              </a:p>
            </p:txBody>
          </p:sp>
        </mc:Fallback>
      </mc:AlternateContent>
      <p:pic>
        <p:nvPicPr>
          <p:cNvPr id="7" name="Picture 6" descr="F11.06ab.jpg"/>
          <p:cNvPicPr>
            <a:picLocks noChangeAspect="1"/>
          </p:cNvPicPr>
          <p:nvPr/>
        </p:nvPicPr>
        <p:blipFill rotWithShape="1">
          <a:blip r:embed="rId5" cstate="print"/>
          <a:srcRect l="63173" t="25099" b="20391"/>
          <a:stretch/>
        </p:blipFill>
        <p:spPr>
          <a:xfrm>
            <a:off x="2746873" y="1885950"/>
            <a:ext cx="1825127" cy="25908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67265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sz="quarter" idx="13"/>
          </p:nvPr>
        </p:nvSpPr>
        <p:spPr/>
        <p:txBody>
          <a:bodyPr/>
          <a:lstStyle/>
          <a:p>
            <a:r>
              <a:rPr lang="en-US" sz="2000" dirty="0"/>
              <a:t>This Slideshow was developed to accompany the textbook</a:t>
            </a:r>
          </a:p>
          <a:p>
            <a:pPr lvl="1"/>
            <a:r>
              <a:rPr lang="en-US" sz="2000" i="1" dirty="0" err="1"/>
              <a:t>OpenStax</a:t>
            </a:r>
            <a:r>
              <a:rPr lang="en-US" sz="2000" i="1" dirty="0"/>
              <a:t> Physics</a:t>
            </a:r>
          </a:p>
          <a:p>
            <a:pPr lvl="2"/>
            <a:r>
              <a:rPr lang="en-US" sz="2000" i="1" dirty="0"/>
              <a:t>Available for free at </a:t>
            </a:r>
            <a:r>
              <a:rPr lang="en-US" sz="2000" i="1" dirty="0">
                <a:hlinkClick r:id="rId2"/>
              </a:rPr>
              <a:t>https://openstaxcollege.org/textbooks/college-physics</a:t>
            </a:r>
            <a:r>
              <a:rPr lang="en-US" sz="2000" i="1" dirty="0"/>
              <a:t> </a:t>
            </a:r>
          </a:p>
          <a:p>
            <a:pPr lvl="1"/>
            <a:r>
              <a:rPr lang="en-US" sz="2000" i="1" dirty="0"/>
              <a:t>By </a:t>
            </a:r>
            <a:r>
              <a:rPr lang="en-US" sz="2000" i="1" dirty="0" err="1"/>
              <a:t>OpenStax</a:t>
            </a:r>
            <a:r>
              <a:rPr lang="en-US" sz="2000" i="1" dirty="0"/>
              <a:t> College and Rice University</a:t>
            </a:r>
          </a:p>
          <a:p>
            <a:pPr lvl="1"/>
            <a:r>
              <a:rPr lang="en-US" sz="2000" i="1" dirty="0"/>
              <a:t>2013 edition</a:t>
            </a:r>
          </a:p>
          <a:p>
            <a:r>
              <a:rPr lang="en-US" sz="2000" dirty="0"/>
              <a:t>Some examples and diagrams are taken from the textbook.</a:t>
            </a:r>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3"/>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05-02 Pressure and Depth</a:t>
            </a:r>
          </a:p>
        </p:txBody>
      </p:sp>
      <p:sp>
        <p:nvSpPr>
          <p:cNvPr id="5" name="Content Placeholder 1"/>
          <p:cNvSpPr>
            <a:spLocks noGrp="1"/>
          </p:cNvSpPr>
          <p:nvPr>
            <p:ph sz="quarter" idx="13"/>
          </p:nvPr>
        </p:nvSpPr>
        <p:spPr/>
        <p:txBody>
          <a:bodyPr>
            <a:normAutofit/>
          </a:bodyPr>
          <a:lstStyle/>
          <a:p>
            <a:r>
              <a:rPr lang="en-US" dirty="0"/>
              <a:t>If the pressure is known at a depth, the pressure lower down can be found by adding </a:t>
            </a:r>
            <a:r>
              <a:rPr lang="el-GR" i="1" dirty="0"/>
              <a:t>ρ</a:t>
            </a:r>
            <a:r>
              <a:rPr lang="en-US" i="1" dirty="0" err="1"/>
              <a:t>gh</a:t>
            </a:r>
            <a:endParaRPr lang="en-US" i="1" dirty="0"/>
          </a:p>
          <a:p>
            <a:endParaRPr lang="en-US" dirty="0"/>
          </a:p>
          <a:p>
            <a:r>
              <a:rPr lang="en-US" dirty="0"/>
              <a:t>This assumes </a:t>
            </a:r>
            <a:r>
              <a:rPr lang="el-GR" i="1" dirty="0"/>
              <a:t>ρ</a:t>
            </a:r>
            <a:r>
              <a:rPr lang="en-US" dirty="0"/>
              <a:t> is constant with depth</a:t>
            </a:r>
          </a:p>
          <a:p>
            <a:endParaRPr lang="en-US" dirty="0"/>
          </a:p>
          <a:p>
            <a:r>
              <a:rPr lang="en-US" dirty="0"/>
              <a:t>This is a good estimate for liquids, but not for gasses unless </a:t>
            </a:r>
            <a:r>
              <a:rPr lang="en-US" i="1" dirty="0"/>
              <a:t>h</a:t>
            </a:r>
            <a:r>
              <a:rPr lang="en-US" dirty="0"/>
              <a:t> is small</a:t>
            </a:r>
          </a:p>
        </p:txBody>
      </p:sp>
    </p:spTree>
    <p:extLst>
      <p:ext uri="{BB962C8B-B14F-4D97-AF65-F5344CB8AC3E}">
        <p14:creationId xmlns:p14="http://schemas.microsoft.com/office/powerpoint/2010/main" val="241845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05-02 Pressure and Depth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640332"/>
            <a:ext cx="4437434" cy="2503168"/>
          </a:xfrm>
          <a:prstGeom prst="rect">
            <a:avLst/>
          </a:prstGeom>
          <a:scene3d>
            <a:camera prst="orthographicFront"/>
            <a:lightRig rig="threePt" dir="t"/>
          </a:scene3d>
          <a:sp3d>
            <a:bevelT/>
          </a:sp3d>
        </p:spPr>
      </p:pic>
      <p:sp>
        <p:nvSpPr>
          <p:cNvPr id="6" name="Content Placeholder 1"/>
          <p:cNvSpPr>
            <a:spLocks noGrp="1"/>
          </p:cNvSpPr>
          <p:nvPr>
            <p:ph sz="quarter" idx="13"/>
          </p:nvPr>
        </p:nvSpPr>
        <p:spPr/>
        <p:txBody>
          <a:bodyPr/>
          <a:lstStyle/>
          <a:p>
            <a:r>
              <a:rPr lang="en-US" dirty="0"/>
              <a:t>Would Hoover Dam need to be just as strong if the entire lake behind the dam was reduced to an inch of water behind the dam, but the same depth as the lake?</a:t>
            </a:r>
          </a:p>
          <a:p>
            <a:endParaRPr lang="en-US" dirty="0"/>
          </a:p>
          <a:p>
            <a:r>
              <a:rPr lang="en-US" dirty="0"/>
              <a:t>Yes, the pressure </a:t>
            </a:r>
            <a:br>
              <a:rPr lang="en-US" dirty="0"/>
            </a:br>
            <a:r>
              <a:rPr lang="en-US" dirty="0"/>
              <a:t>depends only on the depth</a:t>
            </a:r>
          </a:p>
          <a:p>
            <a:endParaRPr lang="en-US" dirty="0"/>
          </a:p>
        </p:txBody>
      </p:sp>
    </p:spTree>
    <p:extLst>
      <p:ext uri="{BB962C8B-B14F-4D97-AF65-F5344CB8AC3E}">
        <p14:creationId xmlns:p14="http://schemas.microsoft.com/office/powerpoint/2010/main" val="115387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05-02 Pressure and Depth</a:t>
            </a:r>
          </a:p>
        </p:txBody>
      </p:sp>
      <mc:AlternateContent xmlns:mc="http://schemas.openxmlformats.org/markup-compatibility/2006">
        <mc:Choice xmlns:a14="http://schemas.microsoft.com/office/drawing/2010/main" Requires="a14">
          <p:sp>
            <p:nvSpPr>
              <p:cNvPr id="7" name="Content Placeholder 1"/>
              <p:cNvSpPr>
                <a:spLocks noGrp="1"/>
              </p:cNvSpPr>
              <p:nvPr>
                <p:ph sz="quarter" idx="13"/>
              </p:nvPr>
            </p:nvSpPr>
            <p:spPr/>
            <p:txBody>
              <a:bodyPr/>
              <a:lstStyle/>
              <a:p>
                <a:r>
                  <a:rPr lang="en-US" dirty="0"/>
                  <a:t>What is the total pressure at points A and B?</a:t>
                </a:r>
              </a:p>
              <a:p>
                <a:endParaRPr lang="en-US" dirty="0"/>
              </a:p>
              <a:p>
                <a14:m>
                  <m:oMath xmlns:m="http://schemas.openxmlformats.org/officeDocument/2006/math">
                    <m:r>
                      <a:rPr lang="en-US" i="1" dirty="0">
                        <a:latin typeface="Cambria Math"/>
                      </a:rPr>
                      <m:t>1.</m:t>
                    </m:r>
                    <m:r>
                      <a:rPr lang="en-US" b="0" i="1" dirty="0" smtClean="0">
                        <a:latin typeface="Cambria Math" panose="02040503050406030204" pitchFamily="18" charset="0"/>
                      </a:rPr>
                      <m:t>55</m:t>
                    </m:r>
                    <m:r>
                      <a:rPr lang="en-US" i="1" dirty="0">
                        <a:latin typeface="Cambria Math"/>
                      </a:rPr>
                      <m:t>×</m:t>
                    </m:r>
                    <m:sSup>
                      <m:sSupPr>
                        <m:ctrlPr>
                          <a:rPr lang="en-US" i="1" dirty="0">
                            <a:latin typeface="Cambria Math" panose="02040503050406030204" pitchFamily="18" charset="0"/>
                          </a:rPr>
                        </m:ctrlPr>
                      </m:sSupPr>
                      <m:e>
                        <m:r>
                          <a:rPr lang="en-US" i="1" dirty="0">
                            <a:latin typeface="Cambria Math"/>
                          </a:rPr>
                          <m:t>10</m:t>
                        </m:r>
                      </m:e>
                      <m:sup>
                        <m:r>
                          <a:rPr lang="en-US" i="1" dirty="0">
                            <a:latin typeface="Cambria Math"/>
                          </a:rPr>
                          <m:t>5</m:t>
                        </m:r>
                      </m:sup>
                    </m:sSup>
                    <m:r>
                      <a:rPr lang="en-US" i="1" dirty="0">
                        <a:latin typeface="Cambria Math"/>
                      </a:rPr>
                      <m:t> </m:t>
                    </m:r>
                    <m:r>
                      <a:rPr lang="en-US" i="1" dirty="0">
                        <a:latin typeface="Cambria Math"/>
                      </a:rPr>
                      <m:t>𝑃𝑎</m:t>
                    </m:r>
                  </m:oMath>
                </a14:m>
                <a:endParaRPr lang="en-US" dirty="0"/>
              </a:p>
            </p:txBody>
          </p:sp>
        </mc:Choice>
        <mc:Fallback>
          <p:sp>
            <p:nvSpPr>
              <p:cNvPr id="7" name="Content Placeholder 1"/>
              <p:cNvSpPr>
                <a:spLocks noGrp="1" noRot="1" noChangeAspect="1" noMove="1" noResize="1" noEditPoints="1" noAdjustHandles="1" noChangeArrowheads="1" noChangeShapeType="1" noTextEdit="1"/>
              </p:cNvSpPr>
              <p:nvPr>
                <p:ph sz="quarter" idx="13"/>
              </p:nvPr>
            </p:nvSpPr>
            <p:spPr>
              <a:blipFill>
                <a:blip r:embed="rId3"/>
                <a:stretch>
                  <a:fillRect l="-2159" t="-1014"/>
                </a:stretch>
              </a:blipFill>
            </p:spPr>
            <p:txBody>
              <a:bodyPr/>
              <a:lstStyle/>
              <a:p>
                <a:r>
                  <a:rPr lang="en-US">
                    <a:noFill/>
                  </a:rPr>
                  <a:t> </a:t>
                </a:r>
              </a:p>
            </p:txBody>
          </p:sp>
        </mc:Fallback>
      </mc:AlternateContent>
      <p:pic>
        <p:nvPicPr>
          <p:cNvPr id="8" name="Content Placeholder 7" descr="F11.08.jpg"/>
          <p:cNvPicPr>
            <a:picLocks noGrp="1" noChangeAspect="1"/>
          </p:cNvPicPr>
          <p:nvPr>
            <p:ph sz="quarter" idx="14"/>
          </p:nvPr>
        </p:nvPicPr>
        <p:blipFill rotWithShape="1">
          <a:blip r:embed="rId4" cstate="print"/>
          <a:srcRect l="2862" b="1962"/>
          <a:stretch/>
        </p:blipFill>
        <p:spPr>
          <a:xfrm>
            <a:off x="4638370" y="2171699"/>
            <a:ext cx="4505628" cy="2971801"/>
          </a:xfrm>
          <a:prstGeom prst="rect">
            <a:avLst/>
          </a:prstGeom>
          <a:scene3d>
            <a:camera prst="orthographicFront"/>
            <a:lightRig rig="threePt" dir="t"/>
          </a:scene3d>
          <a:sp3d>
            <a:bevelT w="127000" h="127000"/>
          </a:sp3d>
        </p:spPr>
      </p:pic>
    </p:spTree>
    <p:extLst>
      <p:ext uri="{BB962C8B-B14F-4D97-AF65-F5344CB8AC3E}">
        <p14:creationId xmlns:p14="http://schemas.microsoft.com/office/powerpoint/2010/main" val="403675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05-02 Homework </a:t>
            </a:r>
          </a:p>
        </p:txBody>
      </p:sp>
      <p:sp>
        <p:nvSpPr>
          <p:cNvPr id="6" name="Content Placeholder 5"/>
          <p:cNvSpPr>
            <a:spLocks noGrp="1"/>
          </p:cNvSpPr>
          <p:nvPr>
            <p:ph sz="quarter" idx="14"/>
          </p:nvPr>
        </p:nvSpPr>
        <p:spPr/>
        <p:txBody>
          <a:bodyPr/>
          <a:lstStyle/>
          <a:p>
            <a:endParaRPr lang="en-US"/>
          </a:p>
        </p:txBody>
      </p:sp>
      <p:sp>
        <p:nvSpPr>
          <p:cNvPr id="7" name="Content Placeholder 2"/>
          <p:cNvSpPr>
            <a:spLocks noGrp="1"/>
          </p:cNvSpPr>
          <p:nvPr>
            <p:ph sz="quarter" idx="13"/>
          </p:nvPr>
        </p:nvSpPr>
        <p:spPr/>
        <p:txBody>
          <a:bodyPr>
            <a:normAutofit/>
          </a:bodyPr>
          <a:lstStyle/>
          <a:p>
            <a:r>
              <a:rPr lang="en-US" dirty="0"/>
              <a:t>Yes, there is a lot of pressure riding on this assignment</a:t>
            </a:r>
          </a:p>
          <a:p>
            <a:endParaRPr lang="en-US" dirty="0"/>
          </a:p>
          <a:p>
            <a:r>
              <a:rPr lang="en-US" dirty="0"/>
              <a:t>Read 11.5, 11.6</a:t>
            </a:r>
          </a:p>
        </p:txBody>
      </p:sp>
    </p:spTree>
    <p:extLst>
      <p:ext uri="{BB962C8B-B14F-4D97-AF65-F5344CB8AC3E}">
        <p14:creationId xmlns:p14="http://schemas.microsoft.com/office/powerpoint/2010/main" val="3850814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B12C-8FE1-49C4-8B98-859EE7140B41}"/>
              </a:ext>
            </a:extLst>
          </p:cNvPr>
          <p:cNvSpPr>
            <a:spLocks noGrp="1"/>
          </p:cNvSpPr>
          <p:nvPr>
            <p:ph type="title"/>
          </p:nvPr>
        </p:nvSpPr>
        <p:spPr/>
        <p:txBody>
          <a:bodyPr/>
          <a:lstStyle/>
          <a:p>
            <a:r>
              <a:rPr lang="en-US" dirty="0"/>
              <a:t>05-03 Pascal’s Principle and Measuring Pressure</a:t>
            </a:r>
          </a:p>
        </p:txBody>
      </p:sp>
      <p:sp>
        <p:nvSpPr>
          <p:cNvPr id="3" name="Text Placeholder 2">
            <a:extLst>
              <a:ext uri="{FF2B5EF4-FFF2-40B4-BE49-F238E27FC236}">
                <a16:creationId xmlns:a16="http://schemas.microsoft.com/office/drawing/2014/main" id="{2138E1FF-07C8-45DE-9BC4-7BAF1BA9C8B9}"/>
              </a:ext>
            </a:extLst>
          </p:cNvPr>
          <p:cNvSpPr>
            <a:spLocks noGrp="1"/>
          </p:cNvSpPr>
          <p:nvPr>
            <p:ph type="body" idx="1"/>
          </p:nvPr>
        </p:nvSpPr>
        <p:spPr/>
        <p:txBody>
          <a:bodyPr>
            <a:normAutofit/>
          </a:bodyPr>
          <a:lstStyle/>
          <a:p>
            <a:r>
              <a:rPr lang="en-US" dirty="0"/>
              <a:t>In this lesson you will…</a:t>
            </a:r>
          </a:p>
          <a:p>
            <a:r>
              <a:rPr lang="en-US" dirty="0"/>
              <a:t>• Define pressure.</a:t>
            </a:r>
          </a:p>
          <a:p>
            <a:r>
              <a:rPr lang="en-US" dirty="0"/>
              <a:t>• State Pascal’s principle.</a:t>
            </a:r>
          </a:p>
          <a:p>
            <a:r>
              <a:rPr lang="en-US" dirty="0"/>
              <a:t>• Understand applications of Pascal’s principle.</a:t>
            </a:r>
          </a:p>
          <a:p>
            <a:r>
              <a:rPr lang="en-US" dirty="0"/>
              <a:t>• Derive relationships between forces in a hydraulic system.</a:t>
            </a:r>
          </a:p>
          <a:p>
            <a:r>
              <a:rPr lang="en-US" dirty="0"/>
              <a:t>• Define gauge pressure and absolute pressure.</a:t>
            </a:r>
          </a:p>
        </p:txBody>
      </p:sp>
    </p:spTree>
    <p:extLst>
      <p:ext uri="{BB962C8B-B14F-4D97-AF65-F5344CB8AC3E}">
        <p14:creationId xmlns:p14="http://schemas.microsoft.com/office/powerpoint/2010/main" val="2115619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05-03 Pascal’s Principle and Measuring Pressure</a:t>
            </a:r>
          </a:p>
        </p:txBody>
      </p:sp>
      <p:sp>
        <p:nvSpPr>
          <p:cNvPr id="3" name="Content Placeholder 2"/>
          <p:cNvSpPr>
            <a:spLocks noGrp="1"/>
          </p:cNvSpPr>
          <p:nvPr>
            <p:ph sz="quarter" idx="13"/>
          </p:nvPr>
        </p:nvSpPr>
        <p:spPr/>
        <p:txBody>
          <a:bodyPr/>
          <a:lstStyle/>
          <a:p>
            <a:r>
              <a:rPr lang="en-US" dirty="0"/>
              <a:t>Do the Pascal’s Principle Lab.</a:t>
            </a:r>
          </a:p>
          <a:p>
            <a:endParaRPr lang="en-US" dirty="0"/>
          </a:p>
          <a:p>
            <a:r>
              <a:rPr lang="en-US" dirty="0"/>
              <a:t>Did anything surprising happen?</a:t>
            </a:r>
          </a:p>
        </p:txBody>
      </p:sp>
    </p:spTree>
    <p:extLst>
      <p:ext uri="{BB962C8B-B14F-4D97-AF65-F5344CB8AC3E}">
        <p14:creationId xmlns:p14="http://schemas.microsoft.com/office/powerpoint/2010/main" val="617971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05-03 Pascal’s Principle and Measuring Pressure</a:t>
            </a:r>
          </a:p>
        </p:txBody>
      </p:sp>
      <mc:AlternateContent xmlns:mc="http://schemas.openxmlformats.org/markup-compatibility/2006" xmlns:a14="http://schemas.microsoft.com/office/drawing/2010/main">
        <mc:Choice Requires="a14">
          <p:sp>
            <p:nvSpPr>
              <p:cNvPr id="7" name="Content Placeholder 2"/>
              <p:cNvSpPr>
                <a:spLocks noGrp="1"/>
              </p:cNvSpPr>
              <p:nvPr>
                <p:ph sz="quarter" idx="13"/>
              </p:nvPr>
            </p:nvSpPr>
            <p:spPr/>
            <p:txBody>
              <a:bodyPr>
                <a:normAutofit fontScale="70000" lnSpcReduction="20000"/>
              </a:bodyPr>
              <a:lstStyle/>
              <a:p>
                <a:r>
                  <a:rPr lang="en-US" dirty="0"/>
                  <a:t>Pascal’s Principle</a:t>
                </a:r>
              </a:p>
              <a:p>
                <a:pPr lvl="1"/>
                <a:r>
                  <a:rPr lang="en-US" dirty="0"/>
                  <a:t>A change in pressure applied to an enclosed fluid is transmitted undiminished to all portions of the fluid and the walls of its container.</a:t>
                </a:r>
              </a:p>
              <a:p>
                <a:pPr lvl="1"/>
                <a:endParaRPr lang="en-US" dirty="0"/>
              </a:p>
              <a:p>
                <a:pPr lvl="1"/>
                <a:r>
                  <a:rPr lang="en-US" dirty="0"/>
                  <a:t>Basis of hydraulics</a:t>
                </a:r>
              </a:p>
              <a:p>
                <a:pPr lvl="1"/>
                <a:r>
                  <a:rPr lang="en-US" dirty="0"/>
                  <a:t>Since </a:t>
                </a:r>
                <a14:m>
                  <m:oMath xmlns:m="http://schemas.openxmlformats.org/officeDocument/2006/math">
                    <m:r>
                      <a:rPr lang="en-US" i="1" dirty="0" smtClean="0">
                        <a:latin typeface="Cambria Math"/>
                      </a:rPr>
                      <m:t>𝑃</m:t>
                    </m:r>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𝐹</m:t>
                        </m:r>
                      </m:num>
                      <m:den>
                        <m:r>
                          <a:rPr lang="en-US" i="1" dirty="0" smtClean="0">
                            <a:latin typeface="Cambria Math"/>
                          </a:rPr>
                          <m:t>𝐴</m:t>
                        </m:r>
                      </m:den>
                    </m:f>
                  </m:oMath>
                </a14:m>
                <a:r>
                  <a:rPr lang="en-US" dirty="0"/>
                  <a:t>, if we change the area, the force is changed</a:t>
                </a:r>
              </a:p>
              <a:p>
                <a:pPr marL="342900" lvl="1"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den>
                      </m:f>
                    </m:oMath>
                  </m:oMathPara>
                </a14:m>
                <a:endParaRPr lang="en-US" dirty="0"/>
              </a:p>
              <a:p>
                <a:pPr lvl="1"/>
                <a:endParaRPr lang="en-US" dirty="0"/>
              </a:p>
            </p:txBody>
          </p:sp>
        </mc:Choice>
        <mc:Fallback xmlns="">
          <p:sp>
            <p:nvSpPr>
              <p:cNvPr id="7" name="Content Placeholder 2"/>
              <p:cNvSpPr>
                <a:spLocks noGrp="1" noRot="1" noChangeAspect="1" noMove="1" noResize="1" noEditPoints="1" noAdjustHandles="1" noChangeArrowheads="1" noChangeShapeType="1" noTextEdit="1"/>
              </p:cNvSpPr>
              <p:nvPr>
                <p:ph sz="quarter" idx="13"/>
              </p:nvPr>
            </p:nvSpPr>
            <p:spPr>
              <a:blipFill>
                <a:blip r:embed="rId3"/>
                <a:stretch>
                  <a:fillRect l="-945" t="-1014"/>
                </a:stretch>
              </a:blipFill>
            </p:spPr>
            <p:txBody>
              <a:bodyPr/>
              <a:lstStyle/>
              <a:p>
                <a:r>
                  <a:rPr lang="en-US">
                    <a:noFill/>
                  </a:rPr>
                  <a:t> </a:t>
                </a:r>
              </a:p>
            </p:txBody>
          </p:sp>
        </mc:Fallback>
      </mc:AlternateContent>
      <p:pic>
        <p:nvPicPr>
          <p:cNvPr id="8"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tretch>
            <a:fillRect/>
          </a:stretch>
        </p:blipFill>
        <p:spPr bwMode="auto">
          <a:xfrm>
            <a:off x="4897183" y="1103606"/>
            <a:ext cx="4246815" cy="4039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41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5355771" y="3596878"/>
            <a:ext cx="3238500" cy="1346597"/>
          </a:xfrm>
          <a:custGeom>
            <a:avLst/>
            <a:gdLst>
              <a:gd name="connsiteX0" fmla="*/ 0 w 3238500"/>
              <a:gd name="connsiteY0" fmla="*/ 647700 h 1795462"/>
              <a:gd name="connsiteX1" fmla="*/ 4762 w 3238500"/>
              <a:gd name="connsiteY1" fmla="*/ 1790700 h 1795462"/>
              <a:gd name="connsiteX2" fmla="*/ 3238500 w 3238500"/>
              <a:gd name="connsiteY2" fmla="*/ 1795462 h 1795462"/>
              <a:gd name="connsiteX3" fmla="*/ 3238500 w 3238500"/>
              <a:gd name="connsiteY3" fmla="*/ 0 h 1795462"/>
              <a:gd name="connsiteX4" fmla="*/ 2247900 w 3238500"/>
              <a:gd name="connsiteY4" fmla="*/ 0 h 1795462"/>
              <a:gd name="connsiteX5" fmla="*/ 2252662 w 3238500"/>
              <a:gd name="connsiteY5" fmla="*/ 1371600 h 1795462"/>
              <a:gd name="connsiteX6" fmla="*/ 304800 w 3238500"/>
              <a:gd name="connsiteY6" fmla="*/ 1371600 h 1795462"/>
              <a:gd name="connsiteX7" fmla="*/ 304800 w 3238500"/>
              <a:gd name="connsiteY7" fmla="*/ 652462 h 1795462"/>
              <a:gd name="connsiteX8" fmla="*/ 0 w 3238500"/>
              <a:gd name="connsiteY8" fmla="*/ 647700 h 1795462"/>
              <a:gd name="connsiteX0" fmla="*/ 0 w 3238500"/>
              <a:gd name="connsiteY0" fmla="*/ 647700 h 1795462"/>
              <a:gd name="connsiteX1" fmla="*/ 195262 w 3238500"/>
              <a:gd name="connsiteY1" fmla="*/ 1562100 h 1795462"/>
              <a:gd name="connsiteX2" fmla="*/ 3238500 w 3238500"/>
              <a:gd name="connsiteY2" fmla="*/ 1795462 h 1795462"/>
              <a:gd name="connsiteX3" fmla="*/ 3238500 w 3238500"/>
              <a:gd name="connsiteY3" fmla="*/ 0 h 1795462"/>
              <a:gd name="connsiteX4" fmla="*/ 2247900 w 3238500"/>
              <a:gd name="connsiteY4" fmla="*/ 0 h 1795462"/>
              <a:gd name="connsiteX5" fmla="*/ 2252662 w 3238500"/>
              <a:gd name="connsiteY5" fmla="*/ 1371600 h 1795462"/>
              <a:gd name="connsiteX6" fmla="*/ 304800 w 3238500"/>
              <a:gd name="connsiteY6" fmla="*/ 1371600 h 1795462"/>
              <a:gd name="connsiteX7" fmla="*/ 304800 w 3238500"/>
              <a:gd name="connsiteY7" fmla="*/ 652462 h 1795462"/>
              <a:gd name="connsiteX8" fmla="*/ 0 w 3238500"/>
              <a:gd name="connsiteY8" fmla="*/ 647700 h 1795462"/>
              <a:gd name="connsiteX0" fmla="*/ 0 w 3238500"/>
              <a:gd name="connsiteY0" fmla="*/ 647700 h 1795462"/>
              <a:gd name="connsiteX1" fmla="*/ 4762 w 3238500"/>
              <a:gd name="connsiteY1" fmla="*/ 1752600 h 1795462"/>
              <a:gd name="connsiteX2" fmla="*/ 3238500 w 3238500"/>
              <a:gd name="connsiteY2" fmla="*/ 1795462 h 1795462"/>
              <a:gd name="connsiteX3" fmla="*/ 3238500 w 3238500"/>
              <a:gd name="connsiteY3" fmla="*/ 0 h 1795462"/>
              <a:gd name="connsiteX4" fmla="*/ 2247900 w 3238500"/>
              <a:gd name="connsiteY4" fmla="*/ 0 h 1795462"/>
              <a:gd name="connsiteX5" fmla="*/ 2252662 w 3238500"/>
              <a:gd name="connsiteY5" fmla="*/ 1371600 h 1795462"/>
              <a:gd name="connsiteX6" fmla="*/ 304800 w 3238500"/>
              <a:gd name="connsiteY6" fmla="*/ 1371600 h 1795462"/>
              <a:gd name="connsiteX7" fmla="*/ 304800 w 3238500"/>
              <a:gd name="connsiteY7" fmla="*/ 652462 h 1795462"/>
              <a:gd name="connsiteX8" fmla="*/ 0 w 3238500"/>
              <a:gd name="connsiteY8" fmla="*/ 647700 h 1795462"/>
              <a:gd name="connsiteX0" fmla="*/ 0 w 3238500"/>
              <a:gd name="connsiteY0" fmla="*/ 647700 h 1752600"/>
              <a:gd name="connsiteX1" fmla="*/ 4762 w 3238500"/>
              <a:gd name="connsiteY1" fmla="*/ 1752600 h 1752600"/>
              <a:gd name="connsiteX2" fmla="*/ 3124200 w 3238500"/>
              <a:gd name="connsiteY2" fmla="*/ 1643062 h 1752600"/>
              <a:gd name="connsiteX3" fmla="*/ 3238500 w 3238500"/>
              <a:gd name="connsiteY3" fmla="*/ 0 h 1752600"/>
              <a:gd name="connsiteX4" fmla="*/ 2247900 w 3238500"/>
              <a:gd name="connsiteY4" fmla="*/ 0 h 1752600"/>
              <a:gd name="connsiteX5" fmla="*/ 2252662 w 3238500"/>
              <a:gd name="connsiteY5" fmla="*/ 1371600 h 1752600"/>
              <a:gd name="connsiteX6" fmla="*/ 304800 w 3238500"/>
              <a:gd name="connsiteY6" fmla="*/ 1371600 h 1752600"/>
              <a:gd name="connsiteX7" fmla="*/ 304800 w 3238500"/>
              <a:gd name="connsiteY7" fmla="*/ 652462 h 1752600"/>
              <a:gd name="connsiteX8" fmla="*/ 0 w 3238500"/>
              <a:gd name="connsiteY8" fmla="*/ 647700 h 1752600"/>
              <a:gd name="connsiteX0" fmla="*/ 0 w 3238500"/>
              <a:gd name="connsiteY0" fmla="*/ 647700 h 1795462"/>
              <a:gd name="connsiteX1" fmla="*/ 4762 w 3238500"/>
              <a:gd name="connsiteY1" fmla="*/ 1752600 h 1795462"/>
              <a:gd name="connsiteX2" fmla="*/ 3238500 w 3238500"/>
              <a:gd name="connsiteY2" fmla="*/ 1795462 h 1795462"/>
              <a:gd name="connsiteX3" fmla="*/ 3238500 w 3238500"/>
              <a:gd name="connsiteY3" fmla="*/ 0 h 1795462"/>
              <a:gd name="connsiteX4" fmla="*/ 2247900 w 3238500"/>
              <a:gd name="connsiteY4" fmla="*/ 0 h 1795462"/>
              <a:gd name="connsiteX5" fmla="*/ 2252662 w 3238500"/>
              <a:gd name="connsiteY5" fmla="*/ 1371600 h 1795462"/>
              <a:gd name="connsiteX6" fmla="*/ 304800 w 3238500"/>
              <a:gd name="connsiteY6" fmla="*/ 1371600 h 1795462"/>
              <a:gd name="connsiteX7" fmla="*/ 304800 w 3238500"/>
              <a:gd name="connsiteY7" fmla="*/ 652462 h 1795462"/>
              <a:gd name="connsiteX8" fmla="*/ 0 w 3238500"/>
              <a:gd name="connsiteY8" fmla="*/ 647700 h 1795462"/>
              <a:gd name="connsiteX0" fmla="*/ 0 w 3238500"/>
              <a:gd name="connsiteY0" fmla="*/ 647700 h 1828800"/>
              <a:gd name="connsiteX1" fmla="*/ 4762 w 3238500"/>
              <a:gd name="connsiteY1" fmla="*/ 1828800 h 1828800"/>
              <a:gd name="connsiteX2" fmla="*/ 3238500 w 3238500"/>
              <a:gd name="connsiteY2" fmla="*/ 1795462 h 1828800"/>
              <a:gd name="connsiteX3" fmla="*/ 3238500 w 3238500"/>
              <a:gd name="connsiteY3" fmla="*/ 0 h 1828800"/>
              <a:gd name="connsiteX4" fmla="*/ 2247900 w 3238500"/>
              <a:gd name="connsiteY4" fmla="*/ 0 h 1828800"/>
              <a:gd name="connsiteX5" fmla="*/ 2252662 w 3238500"/>
              <a:gd name="connsiteY5" fmla="*/ 1371600 h 1828800"/>
              <a:gd name="connsiteX6" fmla="*/ 304800 w 3238500"/>
              <a:gd name="connsiteY6" fmla="*/ 1371600 h 1828800"/>
              <a:gd name="connsiteX7" fmla="*/ 304800 w 3238500"/>
              <a:gd name="connsiteY7" fmla="*/ 652462 h 1828800"/>
              <a:gd name="connsiteX8" fmla="*/ 0 w 3238500"/>
              <a:gd name="connsiteY8" fmla="*/ 647700 h 1828800"/>
              <a:gd name="connsiteX0" fmla="*/ 0 w 3238500"/>
              <a:gd name="connsiteY0" fmla="*/ 647700 h 1795462"/>
              <a:gd name="connsiteX1" fmla="*/ 4762 w 3238500"/>
              <a:gd name="connsiteY1" fmla="*/ 1790700 h 1795462"/>
              <a:gd name="connsiteX2" fmla="*/ 3238500 w 3238500"/>
              <a:gd name="connsiteY2" fmla="*/ 1795462 h 1795462"/>
              <a:gd name="connsiteX3" fmla="*/ 3238500 w 3238500"/>
              <a:gd name="connsiteY3" fmla="*/ 0 h 1795462"/>
              <a:gd name="connsiteX4" fmla="*/ 2247900 w 3238500"/>
              <a:gd name="connsiteY4" fmla="*/ 0 h 1795462"/>
              <a:gd name="connsiteX5" fmla="*/ 2252662 w 3238500"/>
              <a:gd name="connsiteY5" fmla="*/ 1371600 h 1795462"/>
              <a:gd name="connsiteX6" fmla="*/ 304800 w 3238500"/>
              <a:gd name="connsiteY6" fmla="*/ 1371600 h 1795462"/>
              <a:gd name="connsiteX7" fmla="*/ 304800 w 3238500"/>
              <a:gd name="connsiteY7" fmla="*/ 652462 h 1795462"/>
              <a:gd name="connsiteX8" fmla="*/ 0 w 3238500"/>
              <a:gd name="connsiteY8" fmla="*/ 647700 h 1795462"/>
              <a:gd name="connsiteX0" fmla="*/ 0 w 3238500"/>
              <a:gd name="connsiteY0" fmla="*/ 647700 h 1795462"/>
              <a:gd name="connsiteX1" fmla="*/ 4762 w 3238500"/>
              <a:gd name="connsiteY1" fmla="*/ 1790700 h 1795462"/>
              <a:gd name="connsiteX2" fmla="*/ 3238500 w 3238500"/>
              <a:gd name="connsiteY2" fmla="*/ 1795462 h 1795462"/>
              <a:gd name="connsiteX3" fmla="*/ 3238500 w 3238500"/>
              <a:gd name="connsiteY3" fmla="*/ 0 h 1795462"/>
              <a:gd name="connsiteX4" fmla="*/ 2247900 w 3238500"/>
              <a:gd name="connsiteY4" fmla="*/ 0 h 1795462"/>
              <a:gd name="connsiteX5" fmla="*/ 2252662 w 3238500"/>
              <a:gd name="connsiteY5" fmla="*/ 1371600 h 1795462"/>
              <a:gd name="connsiteX6" fmla="*/ 304800 w 3238500"/>
              <a:gd name="connsiteY6" fmla="*/ 1371600 h 1795462"/>
              <a:gd name="connsiteX7" fmla="*/ 304800 w 3238500"/>
              <a:gd name="connsiteY7" fmla="*/ 576262 h 1795462"/>
              <a:gd name="connsiteX8" fmla="*/ 0 w 3238500"/>
              <a:gd name="connsiteY8" fmla="*/ 647700 h 1795462"/>
              <a:gd name="connsiteX0" fmla="*/ 0 w 3238500"/>
              <a:gd name="connsiteY0" fmla="*/ 647700 h 1795462"/>
              <a:gd name="connsiteX1" fmla="*/ 4762 w 3238500"/>
              <a:gd name="connsiteY1" fmla="*/ 1790700 h 1795462"/>
              <a:gd name="connsiteX2" fmla="*/ 3238500 w 3238500"/>
              <a:gd name="connsiteY2" fmla="*/ 1795462 h 1795462"/>
              <a:gd name="connsiteX3" fmla="*/ 3238500 w 3238500"/>
              <a:gd name="connsiteY3" fmla="*/ 0 h 1795462"/>
              <a:gd name="connsiteX4" fmla="*/ 2247900 w 3238500"/>
              <a:gd name="connsiteY4" fmla="*/ 0 h 1795462"/>
              <a:gd name="connsiteX5" fmla="*/ 2252662 w 3238500"/>
              <a:gd name="connsiteY5" fmla="*/ 1371600 h 1795462"/>
              <a:gd name="connsiteX6" fmla="*/ 304800 w 3238500"/>
              <a:gd name="connsiteY6" fmla="*/ 1371600 h 1795462"/>
              <a:gd name="connsiteX7" fmla="*/ 304800 w 3238500"/>
              <a:gd name="connsiteY7" fmla="*/ 652462 h 1795462"/>
              <a:gd name="connsiteX8" fmla="*/ 0 w 3238500"/>
              <a:gd name="connsiteY8" fmla="*/ 647700 h 179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0" h="1795462">
                <a:moveTo>
                  <a:pt x="0" y="647700"/>
                </a:moveTo>
                <a:cubicBezTo>
                  <a:pt x="1587" y="1028700"/>
                  <a:pt x="3175" y="1409700"/>
                  <a:pt x="4762" y="1790700"/>
                </a:cubicBezTo>
                <a:lnTo>
                  <a:pt x="3238500" y="1795462"/>
                </a:lnTo>
                <a:lnTo>
                  <a:pt x="3238500" y="0"/>
                </a:lnTo>
                <a:lnTo>
                  <a:pt x="2247900" y="0"/>
                </a:lnTo>
                <a:cubicBezTo>
                  <a:pt x="2249487" y="457200"/>
                  <a:pt x="2251075" y="914400"/>
                  <a:pt x="2252662" y="1371600"/>
                </a:cubicBezTo>
                <a:lnTo>
                  <a:pt x="304800" y="1371600"/>
                </a:lnTo>
                <a:lnTo>
                  <a:pt x="304800" y="652462"/>
                </a:lnTo>
                <a:lnTo>
                  <a:pt x="0" y="647700"/>
                </a:lnTo>
                <a:close/>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a:t>05-03 Pascal’s Principle and Measuring Pressure</a:t>
            </a:r>
          </a:p>
        </p:txBody>
      </p:sp>
      <p:cxnSp>
        <p:nvCxnSpPr>
          <p:cNvPr id="19" name="Straight Arrow Connector 18"/>
          <p:cNvCxnSpPr/>
          <p:nvPr/>
        </p:nvCxnSpPr>
        <p:spPr>
          <a:xfrm rot="5400000">
            <a:off x="5337217" y="3339207"/>
            <a:ext cx="343496"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5355771" y="3596879"/>
            <a:ext cx="609600" cy="857250"/>
            <a:chOff x="4762500" y="3733800"/>
            <a:chExt cx="609600" cy="1143000"/>
          </a:xfrm>
        </p:grpSpPr>
        <p:sp>
          <p:nvSpPr>
            <p:cNvPr id="8" name="Rectangle 7"/>
            <p:cNvSpPr/>
            <p:nvPr/>
          </p:nvSpPr>
          <p:spPr>
            <a:xfrm flipH="1">
              <a:off x="4800600" y="3733800"/>
              <a:ext cx="2286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TextBox 20"/>
            <p:cNvSpPr txBox="1"/>
            <p:nvPr/>
          </p:nvSpPr>
          <p:spPr>
            <a:xfrm>
              <a:off x="4762500" y="3733800"/>
              <a:ext cx="609600" cy="492443"/>
            </a:xfrm>
            <a:prstGeom prst="rect">
              <a:avLst/>
            </a:prstGeom>
            <a:noFill/>
          </p:spPr>
          <p:txBody>
            <a:bodyPr wrap="square" rtlCol="0">
              <a:spAutoFit/>
            </a:bodyPr>
            <a:lstStyle/>
            <a:p>
              <a:r>
                <a:rPr lang="en-US" dirty="0">
                  <a:solidFill>
                    <a:schemeClr val="bg1"/>
                  </a:solidFill>
                </a:rPr>
                <a:t>A</a:t>
              </a:r>
            </a:p>
          </p:txBody>
        </p:sp>
      </p:grpSp>
      <p:grpSp>
        <p:nvGrpSpPr>
          <p:cNvPr id="23" name="Group 22"/>
          <p:cNvGrpSpPr/>
          <p:nvPr/>
        </p:nvGrpSpPr>
        <p:grpSpPr>
          <a:xfrm>
            <a:off x="7375071" y="2506227"/>
            <a:ext cx="1447800" cy="1776452"/>
            <a:chOff x="6781800" y="2279598"/>
            <a:chExt cx="1447800" cy="2368602"/>
          </a:xfrm>
        </p:grpSpPr>
        <p:grpSp>
          <p:nvGrpSpPr>
            <p:cNvPr id="17" name="Group 16"/>
            <p:cNvGrpSpPr/>
            <p:nvPr/>
          </p:nvGrpSpPr>
          <p:grpSpPr>
            <a:xfrm>
              <a:off x="6781800" y="2279598"/>
              <a:ext cx="1447800" cy="2368602"/>
              <a:chOff x="6781800" y="2279598"/>
              <a:chExt cx="1447800" cy="2368602"/>
            </a:xfrm>
          </p:grpSpPr>
          <p:sp>
            <p:nvSpPr>
              <p:cNvPr id="5" name="Rectangle 4"/>
              <p:cNvSpPr/>
              <p:nvPr/>
            </p:nvSpPr>
            <p:spPr>
              <a:xfrm>
                <a:off x="7086600" y="3505200"/>
                <a:ext cx="8382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Rectangle 14"/>
              <p:cNvSpPr/>
              <p:nvPr/>
            </p:nvSpPr>
            <p:spPr>
              <a:xfrm>
                <a:off x="6781800" y="3429000"/>
                <a:ext cx="1447800" cy="76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974" y="2279598"/>
                <a:ext cx="1379281" cy="1149401"/>
              </a:xfrm>
              <a:prstGeom prst="rect">
                <a:avLst/>
              </a:prstGeom>
              <a:noFill/>
            </p:spPr>
          </p:pic>
        </p:grpSp>
        <p:sp>
          <p:nvSpPr>
            <p:cNvPr id="22" name="TextBox 21"/>
            <p:cNvSpPr txBox="1"/>
            <p:nvPr/>
          </p:nvSpPr>
          <p:spPr>
            <a:xfrm>
              <a:off x="7315200" y="3516868"/>
              <a:ext cx="609600" cy="492443"/>
            </a:xfrm>
            <a:prstGeom prst="rect">
              <a:avLst/>
            </a:prstGeom>
            <a:noFill/>
          </p:spPr>
          <p:txBody>
            <a:bodyPr wrap="square" rtlCol="0">
              <a:spAutoFit/>
            </a:bodyPr>
            <a:lstStyle/>
            <a:p>
              <a:r>
                <a:rPr lang="en-US" dirty="0">
                  <a:solidFill>
                    <a:schemeClr val="bg1"/>
                  </a:solidFill>
                </a:rPr>
                <a:t>B</a:t>
              </a:r>
            </a:p>
          </p:txBody>
        </p:sp>
      </p:grpSp>
      <p:sp>
        <p:nvSpPr>
          <p:cNvPr id="16" name="Content Placeholder 1"/>
          <p:cNvSpPr>
            <a:spLocks noGrp="1"/>
          </p:cNvSpPr>
          <p:nvPr>
            <p:ph sz="quarter" idx="13"/>
          </p:nvPr>
        </p:nvSpPr>
        <p:spPr/>
        <p:txBody>
          <a:bodyPr/>
          <a:lstStyle/>
          <a:p>
            <a:r>
              <a:rPr lang="en-US" dirty="0"/>
              <a:t>How much force must be exerted at A to support the 850-kg car at B?  The piston at A has a diameter of 17 mm and the piston at B a diameter of 300 mm.</a:t>
            </a:r>
          </a:p>
          <a:p>
            <a:endParaRPr lang="en-US" dirty="0"/>
          </a:p>
          <a:p>
            <a:r>
              <a:rPr lang="en-US" i="1" dirty="0"/>
              <a:t>F</a:t>
            </a:r>
            <a:r>
              <a:rPr lang="en-US" dirty="0"/>
              <a:t> = 26.7 N</a:t>
            </a:r>
          </a:p>
        </p:txBody>
      </p:sp>
    </p:spTree>
    <p:extLst>
      <p:ext uri="{BB962C8B-B14F-4D97-AF65-F5344CB8AC3E}">
        <p14:creationId xmlns:p14="http://schemas.microsoft.com/office/powerpoint/2010/main" val="36091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33333E-6 4.44444E-6 L 3.33333E-6 0.08634 " pathEditMode="relative" rAng="0" ptsTypes="AA">
                                      <p:cBhvr>
                                        <p:cTn id="10" dur="2000" fill="hold"/>
                                        <p:tgtEl>
                                          <p:spTgt spid="24"/>
                                        </p:tgtEl>
                                        <p:attrNameLst>
                                          <p:attrName>ppt_x</p:attrName>
                                          <p:attrName>ppt_y</p:attrName>
                                        </p:attrNameLst>
                                      </p:cBhvr>
                                      <p:rCtr x="0" y="43"/>
                                    </p:animMotion>
                                  </p:childTnLst>
                                </p:cTn>
                              </p:par>
                              <p:par>
                                <p:cTn id="11" presetID="64" presetClass="path" presetSubtype="0" accel="50000" decel="50000" fill="hold" nodeType="withEffect">
                                  <p:stCondLst>
                                    <p:cond delay="0"/>
                                  </p:stCondLst>
                                  <p:childTnLst>
                                    <p:animMotion origin="layout" path="M -3.33333E-6 -3.7037E-7 L -3.33333E-6 -0.08773 " pathEditMode="relative" rAng="0" ptsTypes="AA">
                                      <p:cBhvr>
                                        <p:cTn id="12" dur="2000" fill="hold"/>
                                        <p:tgtEl>
                                          <p:spTgt spid="23"/>
                                        </p:tgtEl>
                                        <p:attrNameLst>
                                          <p:attrName>ppt_x</p:attrName>
                                          <p:attrName>ppt_y</p:attrName>
                                        </p:attrNameLst>
                                      </p:cBhvr>
                                      <p:rCtr x="0" y="-44"/>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05-03 Pascal’s Principle and Measuring Pressure</a:t>
            </a:r>
          </a:p>
        </p:txBody>
      </p:sp>
      <mc:AlternateContent xmlns:mc="http://schemas.openxmlformats.org/markup-compatibility/2006" xmlns:a14="http://schemas.microsoft.com/office/drawing/2010/main">
        <mc:Choice Requires="a14">
          <p:sp>
            <p:nvSpPr>
              <p:cNvPr id="5" name="Content Placeholder 2"/>
              <p:cNvSpPr>
                <a:spLocks noGrp="1"/>
              </p:cNvSpPr>
              <p:nvPr>
                <p:ph sz="quarter" idx="13"/>
              </p:nvPr>
            </p:nvSpPr>
            <p:spPr/>
            <p:txBody>
              <a:bodyPr>
                <a:normAutofit/>
              </a:bodyPr>
              <a:lstStyle/>
              <a:p>
                <a:r>
                  <a:rPr lang="en-US" dirty="0"/>
                  <a:t>Gauge Pressure</a:t>
                </a:r>
              </a:p>
              <a:p>
                <a:pPr lvl="1"/>
                <a:r>
                  <a:rPr lang="en-US" dirty="0"/>
                  <a:t>Used by pressure gauges</a:t>
                </a:r>
              </a:p>
              <a:p>
                <a:pPr lvl="1"/>
                <a:r>
                  <a:rPr lang="en-US" dirty="0"/>
                  <a:t>Measures pressure relative to atmospheric pressure</a:t>
                </a:r>
              </a:p>
              <a:p>
                <a:endParaRPr lang="en-US" dirty="0"/>
              </a:p>
              <a:p>
                <a:r>
                  <a:rPr lang="en-US" dirty="0"/>
                  <a:t>Absolute Pressure</a:t>
                </a:r>
              </a:p>
              <a:p>
                <a:pPr lvl="1"/>
                <a:r>
                  <a:rPr lang="en-US" dirty="0"/>
                  <a:t>Sum of gauge pressure and atmospheric pressure</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𝑎𝑏𝑠</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𝑔𝑎𝑢𝑔𝑒</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𝑎𝑡𝑚</m:t>
                        </m:r>
                      </m:sub>
                    </m:sSub>
                  </m:oMath>
                </a14:m>
                <a:endParaRPr lang="en-US" dirty="0"/>
              </a:p>
            </p:txBody>
          </p:sp>
        </mc:Choice>
        <mc:Fallback xmlns="">
          <p:sp>
            <p:nvSpPr>
              <p:cNvPr id="5" name="Content Placeholder 2"/>
              <p:cNvSpPr>
                <a:spLocks noGrp="1" noRot="1" noChangeAspect="1" noMove="1" noResize="1" noEditPoints="1" noAdjustHandles="1" noChangeArrowheads="1" noChangeShapeType="1" noTextEdit="1"/>
              </p:cNvSpPr>
              <p:nvPr>
                <p:ph sz="quarter" idx="13"/>
              </p:nvPr>
            </p:nvSpPr>
            <p:spPr>
              <a:blipFill>
                <a:blip r:embed="rId2"/>
                <a:stretch>
                  <a:fillRect l="-1067" t="-1007" b="-1342"/>
                </a:stretch>
              </a:blipFill>
            </p:spPr>
            <p:txBody>
              <a:bodyPr/>
              <a:lstStyle/>
              <a:p>
                <a:r>
                  <a:rPr lang="en-US">
                    <a:noFill/>
                  </a:rPr>
                  <a:t> </a:t>
                </a:r>
              </a:p>
            </p:txBody>
          </p:sp>
        </mc:Fallback>
      </mc:AlternateContent>
    </p:spTree>
    <p:extLst>
      <p:ext uri="{BB962C8B-B14F-4D97-AF65-F5344CB8AC3E}">
        <p14:creationId xmlns:p14="http://schemas.microsoft.com/office/powerpoint/2010/main" val="262865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05-03 Pascal’s Principle and Measuring Pressure</a:t>
            </a:r>
          </a:p>
        </p:txBody>
      </p:sp>
      <p:pic>
        <p:nvPicPr>
          <p:cNvPr id="4" name="Picture 3" descr="F11.13.jpg"/>
          <p:cNvPicPr>
            <a:picLocks noChangeAspect="1"/>
          </p:cNvPicPr>
          <p:nvPr/>
        </p:nvPicPr>
        <p:blipFill>
          <a:blip r:embed="rId3" cstate="print"/>
          <a:stretch>
            <a:fillRect/>
          </a:stretch>
        </p:blipFill>
        <p:spPr>
          <a:xfrm>
            <a:off x="5867400" y="2486435"/>
            <a:ext cx="2907663" cy="2365772"/>
          </a:xfrm>
          <a:prstGeom prst="rect">
            <a:avLst/>
          </a:prstGeom>
        </p:spPr>
      </p:pic>
      <mc:AlternateContent xmlns:mc="http://schemas.openxmlformats.org/markup-compatibility/2006" xmlns:a14="http://schemas.microsoft.com/office/drawing/2010/main">
        <mc:Choice Requires="a14">
          <p:sp>
            <p:nvSpPr>
              <p:cNvPr id="8" name="Content Placeholder 1"/>
              <p:cNvSpPr>
                <a:spLocks noGrp="1"/>
              </p:cNvSpPr>
              <p:nvPr>
                <p:ph sz="quarter" idx="13"/>
              </p:nvPr>
            </p:nvSpPr>
            <p:spPr/>
            <p:txBody>
              <a:bodyPr>
                <a:normAutofit fontScale="92500"/>
              </a:bodyPr>
              <a:lstStyle/>
              <a:p>
                <a:r>
                  <a:rPr lang="en-US" dirty="0"/>
                  <a:t>Open-Tube Manometer</a:t>
                </a:r>
              </a:p>
              <a:p>
                <a:pPr lvl="1"/>
                <a:r>
                  <a:rPr lang="en-US" dirty="0"/>
                  <a:t>U-shaped tube with fluid in it</a:t>
                </a:r>
              </a:p>
              <a:p>
                <a:pPr lvl="1"/>
                <a:r>
                  <a:rPr lang="en-US" dirty="0"/>
                  <a:t>One end is connected to the container of which we want to measure the pressure</a:t>
                </a:r>
              </a:p>
              <a:p>
                <a:pPr lvl="1"/>
                <a:r>
                  <a:rPr lang="en-US" dirty="0"/>
                  <a:t>The other end is open to the air</a:t>
                </a:r>
              </a:p>
              <a:p>
                <a:pPr lvl="1"/>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2</m:t>
                        </m:r>
                      </m:sub>
                    </m:sSub>
                    <m:r>
                      <a:rPr lang="en-US" i="1" dirty="0" smtClean="0">
                        <a:latin typeface="Cambria Math"/>
                      </a:rPr>
                      <m:t>=</m:t>
                    </m:r>
                    <m:r>
                      <a:rPr lang="en-US" b="0" i="1" dirty="0" smtClean="0">
                        <a:latin typeface="Cambria Math"/>
                      </a:rPr>
                      <m:t>𝜌</m:t>
                    </m:r>
                    <m:r>
                      <a:rPr lang="en-US" i="1" dirty="0" err="1" smtClean="0">
                        <a:latin typeface="Cambria Math"/>
                      </a:rPr>
                      <m:t>𝑔h</m:t>
                    </m:r>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𝑃</m:t>
                        </m:r>
                      </m:e>
                      <m:sub>
                        <m:r>
                          <a:rPr lang="en-US" b="0" i="1" dirty="0" smtClean="0">
                            <a:latin typeface="Cambria Math"/>
                          </a:rPr>
                          <m:t>𝑎𝑡𝑚</m:t>
                        </m:r>
                      </m:sub>
                    </m:sSub>
                  </m:oMath>
                </a14:m>
                <a:endParaRPr lang="en-US" dirty="0"/>
              </a:p>
            </p:txBody>
          </p:sp>
        </mc:Choice>
        <mc:Fallback xmlns="">
          <p:sp>
            <p:nvSpPr>
              <p:cNvPr id="8" name="Content Placeholder 1"/>
              <p:cNvSpPr>
                <a:spLocks noGrp="1" noRot="1" noChangeAspect="1" noMove="1" noResize="1" noEditPoints="1" noAdjustHandles="1" noChangeArrowheads="1" noChangeShapeType="1" noTextEdit="1"/>
              </p:cNvSpPr>
              <p:nvPr>
                <p:ph sz="quarter" idx="13"/>
              </p:nvPr>
            </p:nvSpPr>
            <p:spPr>
              <a:blipFill>
                <a:blip r:embed="rId4"/>
                <a:stretch>
                  <a:fillRect l="-1889" t="-8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1"/>
              <p:cNvSpPr txBox="1">
                <a:spLocks noGrp="1"/>
              </p:cNvSpPr>
              <p:nvPr>
                <p:ph sz="quarter" idx="14"/>
              </p:nvPr>
            </p:nvSpPr>
            <p:spPr>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28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Webdings" pitchFamily="18" charset="2"/>
                  <a:buChar char=""/>
                  <a:defRPr sz="28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Wingdings" pitchFamily="2" charset="2"/>
                  <a:buChar char=""/>
                  <a:defRPr sz="28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Webdings" pitchFamily="18" charset="2"/>
                  <a:buChar char=""/>
                  <a:defRPr sz="28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2</m:t>
                        </m:r>
                      </m:sub>
                    </m:sSub>
                    <m:r>
                      <a:rPr lang="en-US" i="1">
                        <a:latin typeface="Cambria Math"/>
                      </a:rPr>
                      <m:t>=</m:t>
                    </m:r>
                    <m:sSub>
                      <m:sSubPr>
                        <m:ctrlPr>
                          <a:rPr lang="en-US" i="1">
                            <a:latin typeface="Cambria Math" panose="02040503050406030204" pitchFamily="18" charset="0"/>
                          </a:rPr>
                        </m:ctrlPr>
                      </m:sSubPr>
                      <m:e>
                        <m:r>
                          <a:rPr lang="en-US" i="1">
                            <a:latin typeface="Cambria Math"/>
                          </a:rPr>
                          <m:t>𝑃</m:t>
                        </m:r>
                      </m:e>
                      <m:sub>
                        <m:r>
                          <a:rPr lang="en-US" i="1">
                            <a:latin typeface="Cambria Math"/>
                          </a:rPr>
                          <m:t>𝑎𝑏𝑠</m:t>
                        </m:r>
                      </m:sub>
                    </m:sSub>
                  </m:oMath>
                </a14:m>
                <a:endParaRPr lang="en-US" dirty="0"/>
              </a:p>
              <a:p>
                <a:pPr>
                  <a:buFont typeface="Arial" panose="020B0604020202020204" pitchFamily="34" charset="0"/>
                  <a:buChar char="•"/>
                </a:pP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𝑃</m:t>
                        </m:r>
                      </m:e>
                      <m:sub>
                        <m:r>
                          <a:rPr lang="en-US" i="1" dirty="0" smtClean="0">
                            <a:latin typeface="Cambria Math"/>
                          </a:rPr>
                          <m:t>2</m:t>
                        </m:r>
                      </m:sub>
                    </m:sSub>
                    <m:r>
                      <a:rPr lang="en-US" i="1" dirty="0" smtClean="0">
                        <a:latin typeface="Cambria Math"/>
                      </a:rPr>
                      <m:t>−</m:t>
                    </m:r>
                    <m:sSub>
                      <m:sSubPr>
                        <m:ctrlPr>
                          <a:rPr lang="en-US" i="1" dirty="0" smtClean="0">
                            <a:latin typeface="Cambria Math" panose="02040503050406030204" pitchFamily="18" charset="0"/>
                          </a:rPr>
                        </m:ctrlPr>
                      </m:sSubPr>
                      <m:e>
                        <m:r>
                          <a:rPr lang="en-US" i="1" dirty="0" err="1" smtClean="0">
                            <a:latin typeface="Cambria Math"/>
                          </a:rPr>
                          <m:t>𝑃</m:t>
                        </m:r>
                      </m:e>
                      <m:sub>
                        <m:r>
                          <a:rPr lang="en-US" i="1" dirty="0" smtClean="0">
                            <a:latin typeface="Cambria Math"/>
                          </a:rPr>
                          <m:t>𝑎𝑡𝑚</m:t>
                        </m:r>
                      </m:sub>
                    </m:sSub>
                    <m:r>
                      <a:rPr lang="en-US"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𝑃</m:t>
                        </m:r>
                      </m:e>
                      <m:sub>
                        <m:r>
                          <a:rPr lang="en-US" b="0" i="1" dirty="0" smtClean="0">
                            <a:latin typeface="Cambria Math"/>
                          </a:rPr>
                          <m:t>𝑔𝑎𝑢𝑔𝑒</m:t>
                        </m:r>
                      </m:sub>
                    </m:sSub>
                  </m:oMath>
                </a14:m>
                <a:endParaRPr lang="en-US" b="0" dirty="0"/>
              </a:p>
            </p:txBody>
          </p:sp>
        </mc:Choice>
        <mc:Fallback xmlns="">
          <p:sp>
            <p:nvSpPr>
              <p:cNvPr id="9" name="Content Placeholder 1"/>
              <p:cNvSpPr txBox="1">
                <a:spLocks noGrp="1" noRot="1" noChangeAspect="1" noMove="1" noResize="1" noEditPoints="1" noAdjustHandles="1" noChangeArrowheads="1" noChangeShapeType="1" noTextEdit="1"/>
              </p:cNvSpPr>
              <p:nvPr>
                <p:ph sz="quarter" idx="14"/>
              </p:nvPr>
            </p:nvSpPr>
            <p:spPr>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641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8878-BF13-4B2E-8E1C-46E08F9CB5C8}"/>
              </a:ext>
            </a:extLst>
          </p:cNvPr>
          <p:cNvSpPr>
            <a:spLocks noGrp="1"/>
          </p:cNvSpPr>
          <p:nvPr>
            <p:ph type="title"/>
          </p:nvPr>
        </p:nvSpPr>
        <p:spPr/>
        <p:txBody>
          <a:bodyPr/>
          <a:lstStyle/>
          <a:p>
            <a:r>
              <a:rPr lang="en-US" dirty="0"/>
              <a:t>05-01 Fluids and Density</a:t>
            </a:r>
          </a:p>
        </p:txBody>
      </p:sp>
      <p:sp>
        <p:nvSpPr>
          <p:cNvPr id="3" name="Text Placeholder 2">
            <a:extLst>
              <a:ext uri="{FF2B5EF4-FFF2-40B4-BE49-F238E27FC236}">
                <a16:creationId xmlns:a16="http://schemas.microsoft.com/office/drawing/2014/main" id="{727BD2C1-3DDC-4CBC-9EDF-111F7C86C656}"/>
              </a:ext>
            </a:extLst>
          </p:cNvPr>
          <p:cNvSpPr>
            <a:spLocks noGrp="1"/>
          </p:cNvSpPr>
          <p:nvPr>
            <p:ph type="body" idx="1"/>
          </p:nvPr>
        </p:nvSpPr>
        <p:spPr/>
        <p:txBody>
          <a:bodyPr>
            <a:normAutofit fontScale="92500" lnSpcReduction="10000"/>
          </a:bodyPr>
          <a:lstStyle/>
          <a:p>
            <a:r>
              <a:rPr lang="en-US" dirty="0"/>
              <a:t>In this lesson you will…</a:t>
            </a:r>
          </a:p>
          <a:p>
            <a:r>
              <a:rPr lang="en-US" dirty="0"/>
              <a:t>• State the common phases of matter.</a:t>
            </a:r>
          </a:p>
          <a:p>
            <a:r>
              <a:rPr lang="en-US" dirty="0"/>
              <a:t>• Explain the physical characteristics of solids, liquids, and gases.</a:t>
            </a:r>
          </a:p>
          <a:p>
            <a:r>
              <a:rPr lang="en-US" dirty="0"/>
              <a:t>• Describe the arrangement of atoms in solids, liquids, and gases.</a:t>
            </a:r>
          </a:p>
          <a:p>
            <a:r>
              <a:rPr lang="en-US" dirty="0"/>
              <a:t>• Define density.</a:t>
            </a:r>
          </a:p>
          <a:p>
            <a:r>
              <a:rPr lang="en-US" dirty="0"/>
              <a:t>• Calculate the mass of a reservoir from its density.</a:t>
            </a:r>
          </a:p>
          <a:p>
            <a:r>
              <a:rPr lang="en-US" dirty="0"/>
              <a:t>• Compare and contrast the densities of various substances.</a:t>
            </a:r>
          </a:p>
        </p:txBody>
      </p:sp>
    </p:spTree>
    <p:extLst>
      <p:ext uri="{BB962C8B-B14F-4D97-AF65-F5344CB8AC3E}">
        <p14:creationId xmlns:p14="http://schemas.microsoft.com/office/powerpoint/2010/main" val="7491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05-03 Pascal’s Principle and Measuring Pressure</a:t>
            </a:r>
          </a:p>
        </p:txBody>
      </p:sp>
      <mc:AlternateContent xmlns:mc="http://schemas.openxmlformats.org/markup-compatibility/2006" xmlns:a14="http://schemas.microsoft.com/office/drawing/2010/main">
        <mc:Choice Requires="a14">
          <p:sp>
            <p:nvSpPr>
              <p:cNvPr id="7" name="Content Placeholder 1"/>
              <p:cNvSpPr>
                <a:spLocks noGrp="1"/>
              </p:cNvSpPr>
              <p:nvPr>
                <p:ph sz="quarter" idx="13"/>
              </p:nvPr>
            </p:nvSpPr>
            <p:spPr/>
            <p:txBody>
              <a:bodyPr>
                <a:normAutofit fontScale="70000" lnSpcReduction="20000"/>
              </a:bodyPr>
              <a:lstStyle/>
              <a:p>
                <a:r>
                  <a:rPr lang="en-US" dirty="0"/>
                  <a:t>Barometer </a:t>
                </a:r>
              </a:p>
              <a:p>
                <a:pPr lvl="1"/>
                <a:r>
                  <a:rPr lang="en-US" dirty="0"/>
                  <a:t>Used to measure air pressure</a:t>
                </a:r>
              </a:p>
              <a:p>
                <a:pPr lvl="1"/>
                <a:endParaRPr lang="en-US" dirty="0"/>
              </a:p>
              <a:p>
                <a:pPr lvl="1"/>
                <a:r>
                  <a:rPr lang="en-US" dirty="0"/>
                  <a:t>A tube with the top sealed and filled with mercury</a:t>
                </a:r>
              </a:p>
              <a:p>
                <a:pPr lvl="1"/>
                <a:r>
                  <a:rPr lang="en-US" dirty="0"/>
                  <a:t>The bottom is open and sitting in a pool of mercury</a:t>
                </a:r>
              </a:p>
              <a:p>
                <a:pPr lvl="1"/>
                <a:endParaRPr lang="en-US" dirty="0"/>
              </a:p>
              <a:p>
                <a:pPr lvl="1"/>
                <a:r>
                  <a:rPr lang="en-US" dirty="0"/>
                  <a:t>Pressure at top = 0</a:t>
                </a:r>
              </a:p>
              <a:p>
                <a:pPr lvl="1"/>
                <a:r>
                  <a:rPr lang="en-US" dirty="0"/>
                  <a:t>Pressure at bottom =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𝑃</m:t>
                        </m:r>
                      </m:e>
                      <m:sub>
                        <m:r>
                          <a:rPr lang="en-US" i="1" dirty="0" smtClean="0">
                            <a:latin typeface="Cambria Math"/>
                          </a:rPr>
                          <m:t>𝑎𝑡𝑚</m:t>
                        </m:r>
                      </m:sub>
                    </m:sSub>
                  </m:oMath>
                </a14:m>
                <a:endParaRPr lang="en-US" dirty="0"/>
              </a:p>
              <a:p>
                <a:pPr lvl="1"/>
                <a14:m>
                  <m:oMath xmlns:m="http://schemas.openxmlformats.org/officeDocument/2006/math">
                    <m:r>
                      <a:rPr lang="en-US" b="0" i="1" smtClean="0">
                        <a:latin typeface="Cambria Math"/>
                      </a:rPr>
                      <m:t>𝑃</m:t>
                    </m:r>
                    <m:r>
                      <a:rPr lang="en-US" b="0" i="1" smtClean="0">
                        <a:latin typeface="Cambria Math"/>
                      </a:rPr>
                      <m:t>=</m:t>
                    </m:r>
                    <m:r>
                      <a:rPr lang="en-US" b="0" i="1" smtClean="0">
                        <a:latin typeface="Cambria Math"/>
                      </a:rPr>
                      <m:t>𝜌</m:t>
                    </m:r>
                    <m:r>
                      <a:rPr lang="en-US" b="0" i="1" smtClean="0">
                        <a:latin typeface="Cambria Math"/>
                      </a:rPr>
                      <m:t>𝑔h</m:t>
                    </m:r>
                  </m:oMath>
                </a14:m>
                <a:endParaRPr lang="en-US" dirty="0"/>
              </a:p>
            </p:txBody>
          </p:sp>
        </mc:Choice>
        <mc:Fallback xmlns="">
          <p:sp>
            <p:nvSpPr>
              <p:cNvPr id="7" name="Content Placeholder 1"/>
              <p:cNvSpPr>
                <a:spLocks noGrp="1" noRot="1" noChangeAspect="1" noMove="1" noResize="1" noEditPoints="1" noAdjustHandles="1" noChangeArrowheads="1" noChangeShapeType="1" noTextEdit="1"/>
              </p:cNvSpPr>
              <p:nvPr>
                <p:ph sz="quarter" idx="13"/>
              </p:nvPr>
            </p:nvSpPr>
            <p:spPr>
              <a:blipFill>
                <a:blip r:embed="rId3"/>
                <a:stretch>
                  <a:fillRect l="-945" t="-1014" r="-2294"/>
                </a:stretch>
              </a:blipFill>
            </p:spPr>
            <p:txBody>
              <a:bodyPr/>
              <a:lstStyle/>
              <a:p>
                <a:r>
                  <a:rPr lang="en-US">
                    <a:noFill/>
                  </a:rPr>
                  <a:t> </a:t>
                </a:r>
              </a:p>
            </p:txBody>
          </p:sp>
        </mc:Fallback>
      </mc:AlternateContent>
      <p:pic>
        <p:nvPicPr>
          <p:cNvPr id="8" name="Content Placeholder 7" descr="F11.12.jpg"/>
          <p:cNvPicPr>
            <a:picLocks noGrp="1" noChangeAspect="1"/>
          </p:cNvPicPr>
          <p:nvPr>
            <p:ph sz="quarter" idx="14"/>
          </p:nvPr>
        </p:nvPicPr>
        <p:blipFill>
          <a:blip r:embed="rId4" cstate="print"/>
          <a:stretch>
            <a:fillRect/>
          </a:stretch>
        </p:blipFill>
        <p:spPr>
          <a:xfrm>
            <a:off x="5562600" y="647805"/>
            <a:ext cx="2819399" cy="4478816"/>
          </a:xfrm>
          <a:prstGeom prst="rect">
            <a:avLst/>
          </a:prstGeom>
        </p:spPr>
      </p:pic>
    </p:spTree>
    <p:extLst>
      <p:ext uri="{BB962C8B-B14F-4D97-AF65-F5344CB8AC3E}">
        <p14:creationId xmlns:p14="http://schemas.microsoft.com/office/powerpoint/2010/main" val="11310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05-03 Homework</a:t>
            </a:r>
          </a:p>
        </p:txBody>
      </p:sp>
      <p:sp>
        <p:nvSpPr>
          <p:cNvPr id="6" name="Content Placeholder 5"/>
          <p:cNvSpPr>
            <a:spLocks noGrp="1"/>
          </p:cNvSpPr>
          <p:nvPr>
            <p:ph sz="quarter" idx="14"/>
          </p:nvPr>
        </p:nvSpPr>
        <p:spPr/>
        <p:txBody>
          <a:bodyPr/>
          <a:lstStyle/>
          <a:p>
            <a:endParaRPr lang="en-US"/>
          </a:p>
        </p:txBody>
      </p:sp>
      <p:sp>
        <p:nvSpPr>
          <p:cNvPr id="7" name="Content Placeholder 2"/>
          <p:cNvSpPr>
            <a:spLocks noGrp="1"/>
          </p:cNvSpPr>
          <p:nvPr>
            <p:ph sz="quarter" idx="13"/>
          </p:nvPr>
        </p:nvSpPr>
        <p:spPr/>
        <p:txBody>
          <a:bodyPr>
            <a:normAutofit/>
          </a:bodyPr>
          <a:lstStyle/>
          <a:p>
            <a:r>
              <a:rPr lang="en-US" dirty="0"/>
              <a:t>Let me pressure you into solving these problems</a:t>
            </a:r>
          </a:p>
          <a:p>
            <a:endParaRPr lang="en-US" dirty="0"/>
          </a:p>
          <a:p>
            <a:r>
              <a:rPr lang="en-US" dirty="0"/>
              <a:t>Read 11.7</a:t>
            </a:r>
          </a:p>
        </p:txBody>
      </p:sp>
    </p:spTree>
    <p:extLst>
      <p:ext uri="{BB962C8B-B14F-4D97-AF65-F5344CB8AC3E}">
        <p14:creationId xmlns:p14="http://schemas.microsoft.com/office/powerpoint/2010/main" val="3402251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0A76-D312-47B0-9D50-10470C807C26}"/>
              </a:ext>
            </a:extLst>
          </p:cNvPr>
          <p:cNvSpPr>
            <a:spLocks noGrp="1"/>
          </p:cNvSpPr>
          <p:nvPr>
            <p:ph type="title"/>
          </p:nvPr>
        </p:nvSpPr>
        <p:spPr/>
        <p:txBody>
          <a:bodyPr/>
          <a:lstStyle/>
          <a:p>
            <a:r>
              <a:rPr lang="en-US" dirty="0"/>
              <a:t>05-04 Archimedes’ Principle</a:t>
            </a:r>
          </a:p>
        </p:txBody>
      </p:sp>
      <p:sp>
        <p:nvSpPr>
          <p:cNvPr id="3" name="Text Placeholder 2">
            <a:extLst>
              <a:ext uri="{FF2B5EF4-FFF2-40B4-BE49-F238E27FC236}">
                <a16:creationId xmlns:a16="http://schemas.microsoft.com/office/drawing/2014/main" id="{ED4DC6DC-3D3A-43E6-96BE-F35B0FC6DE88}"/>
              </a:ext>
            </a:extLst>
          </p:cNvPr>
          <p:cNvSpPr>
            <a:spLocks noGrp="1"/>
          </p:cNvSpPr>
          <p:nvPr>
            <p:ph type="body" idx="1"/>
          </p:nvPr>
        </p:nvSpPr>
        <p:spPr/>
        <p:txBody>
          <a:bodyPr/>
          <a:lstStyle/>
          <a:p>
            <a:r>
              <a:rPr lang="en-US" dirty="0"/>
              <a:t>In this lesson you will…</a:t>
            </a:r>
          </a:p>
          <a:p>
            <a:r>
              <a:rPr lang="en-US" dirty="0"/>
              <a:t>• Define buoyant force.</a:t>
            </a:r>
          </a:p>
          <a:p>
            <a:r>
              <a:rPr lang="en-US" dirty="0"/>
              <a:t>• State Archimedes’ principle.</a:t>
            </a:r>
          </a:p>
          <a:p>
            <a:r>
              <a:rPr lang="en-US" dirty="0"/>
              <a:t>• Understand why objects float or sink.</a:t>
            </a:r>
          </a:p>
          <a:p>
            <a:r>
              <a:rPr lang="en-US" dirty="0"/>
              <a:t>• Understand the relationship between density and Archimedes’ principle.</a:t>
            </a:r>
          </a:p>
        </p:txBody>
      </p:sp>
    </p:spTree>
    <p:extLst>
      <p:ext uri="{BB962C8B-B14F-4D97-AF65-F5344CB8AC3E}">
        <p14:creationId xmlns:p14="http://schemas.microsoft.com/office/powerpoint/2010/main" val="2199591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05-04 Archimedes’ Principle</a:t>
            </a:r>
          </a:p>
        </p:txBody>
      </p:sp>
      <p:sp>
        <p:nvSpPr>
          <p:cNvPr id="5" name="Content Placeholder 1"/>
          <p:cNvSpPr>
            <a:spLocks noGrp="1"/>
          </p:cNvSpPr>
          <p:nvPr>
            <p:ph sz="quarter" idx="13"/>
          </p:nvPr>
        </p:nvSpPr>
        <p:spPr/>
        <p:txBody>
          <a:bodyPr>
            <a:normAutofit fontScale="92500"/>
          </a:bodyPr>
          <a:lstStyle/>
          <a:p>
            <a:r>
              <a:rPr lang="en-US" dirty="0"/>
              <a:t>Think of trying to push a beach ball under water</a:t>
            </a:r>
          </a:p>
          <a:p>
            <a:endParaRPr lang="en-US" dirty="0"/>
          </a:p>
          <a:p>
            <a:r>
              <a:rPr lang="en-US" dirty="0"/>
              <a:t>The water pushes it up</a:t>
            </a:r>
          </a:p>
          <a:p>
            <a:endParaRPr lang="en-US" dirty="0"/>
          </a:p>
          <a:p>
            <a:r>
              <a:rPr lang="en-US" dirty="0"/>
              <a:t>All fluids push things up because the pressure is higher at greater depths</a:t>
            </a:r>
          </a:p>
          <a:p>
            <a:endParaRPr lang="en-US" dirty="0"/>
          </a:p>
          <a:p>
            <a:r>
              <a:rPr lang="en-US" dirty="0"/>
              <a:t>The upward force is </a:t>
            </a:r>
            <a:r>
              <a:rPr lang="en-US" b="1" dirty="0"/>
              <a:t>buoyant force</a:t>
            </a:r>
            <a:endParaRPr lang="en-US" dirty="0"/>
          </a:p>
        </p:txBody>
      </p:sp>
    </p:spTree>
    <p:extLst>
      <p:ext uri="{BB962C8B-B14F-4D97-AF65-F5344CB8AC3E}">
        <p14:creationId xmlns:p14="http://schemas.microsoft.com/office/powerpoint/2010/main" val="168781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05-04 Archimedes’ Principle</a:t>
            </a:r>
          </a:p>
        </p:txBody>
      </p:sp>
      <p:sp>
        <p:nvSpPr>
          <p:cNvPr id="3" name="Content Placeholder 2"/>
          <p:cNvSpPr>
            <a:spLocks noGrp="1"/>
          </p:cNvSpPr>
          <p:nvPr>
            <p:ph sz="quarter" idx="13"/>
          </p:nvPr>
        </p:nvSpPr>
        <p:spPr/>
        <p:txBody>
          <a:bodyPr>
            <a:normAutofit/>
          </a:bodyPr>
          <a:lstStyle/>
          <a:p>
            <a:r>
              <a:rPr lang="en-US" dirty="0"/>
              <a:t>Do the Buoyancy Lab.</a:t>
            </a:r>
          </a:p>
          <a:p>
            <a:endParaRPr lang="en-US" dirty="0"/>
          </a:p>
          <a:p>
            <a:r>
              <a:rPr lang="en-US" dirty="0">
                <a:effectLst/>
              </a:rPr>
              <a:t>When you are finished </a:t>
            </a:r>
            <a:r>
              <a:rPr lang="en-US" dirty="0">
                <a:solidFill>
                  <a:srgbClr val="FFFF00"/>
                </a:solidFill>
                <a:effectLst/>
              </a:rPr>
              <a:t>DRY</a:t>
            </a:r>
            <a:r>
              <a:rPr lang="en-US" dirty="0">
                <a:effectLst/>
              </a:rPr>
              <a:t> the washer before putting them away!!</a:t>
            </a:r>
          </a:p>
          <a:p>
            <a:endParaRPr lang="en-US" dirty="0">
              <a:effectLst/>
            </a:endParaRPr>
          </a:p>
          <a:p>
            <a:r>
              <a:rPr lang="en-US" dirty="0">
                <a:effectLst/>
              </a:rPr>
              <a:t>Make a conclusion about the buoyant force and the weight of water displaced.</a:t>
            </a:r>
          </a:p>
          <a:p>
            <a:endParaRPr lang="en-US" dirty="0">
              <a:effectLst/>
            </a:endParaRPr>
          </a:p>
        </p:txBody>
      </p:sp>
    </p:spTree>
    <p:extLst>
      <p:ext uri="{BB962C8B-B14F-4D97-AF65-F5344CB8AC3E}">
        <p14:creationId xmlns:p14="http://schemas.microsoft.com/office/powerpoint/2010/main" val="4161991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1"/>
              <p:cNvSpPr>
                <a:spLocks noGrp="1"/>
              </p:cNvSpPr>
              <p:nvPr>
                <p:ph sz="quarter" idx="13"/>
              </p:nvPr>
            </p:nvSpPr>
            <p:spPr/>
            <p:txBody>
              <a:bodyPr>
                <a:normAutofit lnSpcReduction="10000"/>
              </a:bodyPr>
              <a:lstStyle/>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𝐹</m:t>
                        </m:r>
                      </m:e>
                      <m:sub>
                        <m:r>
                          <a:rPr lang="en-US" b="0" i="1" dirty="0" smtClean="0">
                            <a:latin typeface="Cambria Math"/>
                          </a:rPr>
                          <m:t>𝐵</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2</m:t>
                        </m:r>
                      </m:sub>
                    </m:sSub>
                    <m:r>
                      <a:rPr lang="en-US" i="1" dirty="0" smtClean="0">
                        <a:latin typeface="Cambria Math"/>
                      </a:rPr>
                      <m:t>𝐴</m:t>
                    </m:r>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1</m:t>
                        </m:r>
                      </m:sub>
                    </m:sSub>
                    <m:r>
                      <a:rPr lang="en-US" i="1" dirty="0" smtClean="0">
                        <a:latin typeface="Cambria Math"/>
                      </a:rPr>
                      <m:t>𝐴</m:t>
                    </m:r>
                  </m:oMath>
                </a14:m>
                <a:endParaRPr lang="en-US" dirty="0"/>
              </a:p>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𝐹</m:t>
                        </m:r>
                      </m:e>
                      <m:sub>
                        <m:r>
                          <a:rPr lang="en-US" b="0" i="1" dirty="0" smtClean="0">
                            <a:latin typeface="Cambria Math"/>
                          </a:rPr>
                          <m:t>𝐵</m:t>
                        </m:r>
                      </m:sub>
                    </m:sSub>
                    <m:r>
                      <a:rPr lang="en-US" i="1" dirty="0" smtClean="0">
                        <a:latin typeface="Cambria Math"/>
                      </a:rPr>
                      <m:t>=</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2</m:t>
                            </m:r>
                          </m:sub>
                        </m:sSub>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1</m:t>
                            </m:r>
                          </m:sub>
                        </m:sSub>
                      </m:e>
                    </m:d>
                    <m:r>
                      <a:rPr lang="en-US" i="1" dirty="0" smtClean="0">
                        <a:latin typeface="Cambria Math"/>
                      </a:rPr>
                      <m:t>𝐴</m:t>
                    </m:r>
                  </m:oMath>
                </a14:m>
                <a:endParaRPr lang="en-US" dirty="0"/>
              </a:p>
              <a:p>
                <a:endParaRPr lang="en-US" dirty="0"/>
              </a:p>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2</m:t>
                        </m:r>
                      </m:sub>
                    </m:sSub>
                    <m:r>
                      <a:rPr lang="en-US"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𝑃</m:t>
                        </m:r>
                      </m:e>
                      <m:sub>
                        <m:r>
                          <a:rPr lang="en-US" b="0" i="1" dirty="0" smtClean="0">
                            <a:latin typeface="Cambria Math"/>
                          </a:rPr>
                          <m:t>1</m:t>
                        </m:r>
                      </m:sub>
                    </m:sSub>
                    <m:r>
                      <a:rPr lang="en-US" i="1" dirty="0" smtClean="0">
                        <a:latin typeface="Cambria Math"/>
                      </a:rPr>
                      <m:t>+</m:t>
                    </m:r>
                    <m:r>
                      <a:rPr lang="en-US" b="0" i="1" dirty="0" smtClean="0">
                        <a:latin typeface="Cambria Math"/>
                      </a:rPr>
                      <m:t>𝜌</m:t>
                    </m:r>
                    <m:r>
                      <a:rPr lang="en-US" i="1" dirty="0" err="1" smtClean="0">
                        <a:latin typeface="Cambria Math"/>
                      </a:rPr>
                      <m:t>𝑔h</m:t>
                    </m:r>
                    <m:r>
                      <a:rPr lang="en-US" i="1" dirty="0" smtClean="0">
                        <a:latin typeface="Cambria Math"/>
                      </a:rPr>
                      <m:t> </m:t>
                    </m:r>
                    <m:r>
                      <a:rPr lang="en-US" i="1" dirty="0" smtClean="0">
                        <a:latin typeface="Cambria Math"/>
                        <a:sym typeface="Wingdings" pitchFamily="2" charset="2"/>
                      </a:rPr>
                      <m:t> </m:t>
                    </m:r>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2</m:t>
                        </m:r>
                      </m:sub>
                    </m:sSub>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𝑃</m:t>
                        </m:r>
                      </m:e>
                      <m:sub>
                        <m:r>
                          <a:rPr lang="en-US" b="0" i="1" dirty="0" smtClean="0">
                            <a:latin typeface="Cambria Math"/>
                          </a:rPr>
                          <m:t>1</m:t>
                        </m:r>
                      </m:sub>
                    </m:sSub>
                    <m:r>
                      <a:rPr lang="en-US" i="1" dirty="0" smtClean="0">
                        <a:latin typeface="Cambria Math"/>
                      </a:rPr>
                      <m:t>=</m:t>
                    </m:r>
                    <m:r>
                      <a:rPr lang="en-US" b="0" i="1" dirty="0" smtClean="0">
                        <a:latin typeface="Cambria Math"/>
                      </a:rPr>
                      <m:t>𝜌</m:t>
                    </m:r>
                    <m:r>
                      <a:rPr lang="en-US" i="1" dirty="0" err="1" smtClean="0">
                        <a:latin typeface="Cambria Math"/>
                      </a:rPr>
                      <m:t>𝑔h</m:t>
                    </m:r>
                  </m:oMath>
                </a14:m>
                <a:endParaRPr lang="en-US" dirty="0"/>
              </a:p>
              <a:p>
                <a:endParaRPr lang="en-US" dirty="0"/>
              </a:p>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𝐹</m:t>
                        </m:r>
                      </m:e>
                      <m:sub>
                        <m:r>
                          <a:rPr lang="en-US" b="0" i="1" dirty="0" smtClean="0">
                            <a:latin typeface="Cambria Math"/>
                          </a:rPr>
                          <m:t>𝐵</m:t>
                        </m:r>
                      </m:sub>
                    </m:sSub>
                    <m:r>
                      <a:rPr lang="en-US"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𝜌</m:t>
                        </m:r>
                        <m:r>
                          <a:rPr lang="en-US" i="1" dirty="0" err="1" smtClean="0">
                            <a:latin typeface="Cambria Math"/>
                          </a:rPr>
                          <m:t>𝑔h</m:t>
                        </m:r>
                      </m:e>
                    </m:d>
                    <m:r>
                      <a:rPr lang="en-US" i="1" dirty="0" smtClean="0">
                        <a:latin typeface="Cambria Math"/>
                      </a:rPr>
                      <m:t>𝐴</m:t>
                    </m:r>
                  </m:oMath>
                </a14:m>
                <a:endParaRPr lang="en-US" dirty="0"/>
              </a:p>
              <a:p>
                <a:endParaRPr lang="en-US" dirty="0"/>
              </a:p>
              <a:p>
                <a:endParaRPr lang="en-US" dirty="0"/>
              </a:p>
              <a:p>
                <a:endParaRPr lang="en-US" dirty="0"/>
              </a:p>
            </p:txBody>
          </p:sp>
        </mc:Choice>
        <mc:Fallback xmlns="">
          <p:sp>
            <p:nvSpPr>
              <p:cNvPr id="7" name="Content Placeholder 1"/>
              <p:cNvSpPr>
                <a:spLocks noGrp="1" noRot="1" noChangeAspect="1" noMove="1" noResize="1" noEditPoints="1" noAdjustHandles="1" noChangeArrowheads="1" noChangeShapeType="1" noTextEdit="1"/>
              </p:cNvSpPr>
              <p:nvPr>
                <p:ph sz="quarter" idx="13"/>
              </p:nvPr>
            </p:nvSpPr>
            <p:spPr>
              <a:blipFill>
                <a:blip r:embed="rId3"/>
                <a:stretch>
                  <a:fillRect l="-2159" t="-169" b="-253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05-04 Archimedes’ Principle</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4"/>
              </p:nvPr>
            </p:nvSpPr>
            <p:spPr/>
            <p:txBody>
              <a:bodyPr>
                <a:normAutofit fontScale="92500"/>
              </a:bodyPr>
              <a:lstStyle/>
              <a:p>
                <a14:m>
                  <m:oMath xmlns:m="http://schemas.openxmlformats.org/officeDocument/2006/math">
                    <m:r>
                      <a:rPr lang="en-US" i="1" dirty="0">
                        <a:latin typeface="Cambria Math"/>
                      </a:rPr>
                      <m:t>𝜌</m:t>
                    </m:r>
                    <m:r>
                      <a:rPr lang="en-US" i="1" dirty="0">
                        <a:latin typeface="Cambria Math"/>
                      </a:rPr>
                      <m:t>=</m:t>
                    </m:r>
                    <m:f>
                      <m:fPr>
                        <m:ctrlPr>
                          <a:rPr lang="en-US" i="1" dirty="0">
                            <a:latin typeface="Cambria Math" panose="02040503050406030204" pitchFamily="18" charset="0"/>
                          </a:rPr>
                        </m:ctrlPr>
                      </m:fPr>
                      <m:num>
                        <m:r>
                          <a:rPr lang="en-US" i="1" dirty="0">
                            <a:latin typeface="Cambria Math"/>
                          </a:rPr>
                          <m:t>𝑚</m:t>
                        </m:r>
                      </m:num>
                      <m:den>
                        <m:r>
                          <a:rPr lang="en-US" i="1" dirty="0">
                            <a:latin typeface="Cambria Math"/>
                          </a:rPr>
                          <m:t>𝑉</m:t>
                        </m:r>
                      </m:den>
                    </m:f>
                    <m:r>
                      <a:rPr lang="en-US" i="1" dirty="0">
                        <a:latin typeface="Cambria Math"/>
                      </a:rPr>
                      <m:t> </m:t>
                    </m:r>
                    <m:r>
                      <a:rPr lang="en-US" i="1" dirty="0">
                        <a:latin typeface="Cambria Math"/>
                        <a:sym typeface="Wingdings" pitchFamily="2" charset="2"/>
                      </a:rPr>
                      <m:t> </m:t>
                    </m:r>
                    <m:r>
                      <a:rPr lang="en-US" i="1" dirty="0">
                        <a:latin typeface="Cambria Math"/>
                        <a:sym typeface="Wingdings" pitchFamily="2" charset="2"/>
                      </a:rPr>
                      <m:t>𝑚</m:t>
                    </m:r>
                    <m:r>
                      <a:rPr lang="en-US" i="1" dirty="0">
                        <a:latin typeface="Cambria Math"/>
                        <a:sym typeface="Wingdings" pitchFamily="2" charset="2"/>
                      </a:rPr>
                      <m:t>=</m:t>
                    </m:r>
                    <m:r>
                      <a:rPr lang="en-US" i="1" dirty="0">
                        <a:latin typeface="Cambria Math"/>
                        <a:sym typeface="Wingdings" pitchFamily="2" charset="2"/>
                      </a:rPr>
                      <m:t>𝜌</m:t>
                    </m:r>
                    <m:r>
                      <a:rPr lang="en-US" i="1" dirty="0">
                        <a:latin typeface="Cambria Math"/>
                      </a:rPr>
                      <m:t>𝑉</m:t>
                    </m:r>
                  </m:oMath>
                </a14:m>
                <a:endParaRPr lang="en-US" dirty="0"/>
              </a:p>
              <a:p>
                <a14:m>
                  <m:oMath xmlns:m="http://schemas.openxmlformats.org/officeDocument/2006/math">
                    <m:r>
                      <a:rPr lang="en-US" i="1" dirty="0">
                        <a:latin typeface="Cambria Math"/>
                      </a:rPr>
                      <m:t>𝑉</m:t>
                    </m:r>
                    <m:r>
                      <a:rPr lang="en-US" i="1" dirty="0">
                        <a:latin typeface="Cambria Math"/>
                      </a:rPr>
                      <m:t>=</m:t>
                    </m:r>
                    <m:r>
                      <a:rPr lang="en-US" i="1" dirty="0">
                        <a:latin typeface="Cambria Math"/>
                      </a:rPr>
                      <m:t>𝐴h</m:t>
                    </m:r>
                  </m:oMath>
                </a14:m>
                <a:endParaRPr lang="en-US" dirty="0"/>
              </a:p>
              <a:p>
                <a14:m>
                  <m:oMath xmlns:m="http://schemas.openxmlformats.org/officeDocument/2006/math">
                    <m:r>
                      <a:rPr lang="en-US" i="1" dirty="0">
                        <a:latin typeface="Cambria Math"/>
                      </a:rPr>
                      <m:t>𝑚</m:t>
                    </m:r>
                    <m:r>
                      <a:rPr lang="en-US" i="1" dirty="0">
                        <a:latin typeface="Cambria Math"/>
                      </a:rPr>
                      <m:t>=</m:t>
                    </m:r>
                    <m:r>
                      <a:rPr lang="en-US" i="1" dirty="0">
                        <a:latin typeface="Cambria Math"/>
                      </a:rPr>
                      <m:t>𝜌</m:t>
                    </m:r>
                    <m:r>
                      <a:rPr lang="en-US" i="1" dirty="0" err="1">
                        <a:latin typeface="Cambria Math"/>
                      </a:rPr>
                      <m:t>h𝐴</m:t>
                    </m:r>
                  </m:oMath>
                </a14:m>
                <a:endParaRPr lang="en-US" dirty="0"/>
              </a:p>
              <a:p>
                <a:endParaRPr lang="en-US" dirty="0"/>
              </a:p>
              <a:p>
                <a14:m>
                  <m:oMath xmlns:m="http://schemas.openxmlformats.org/officeDocument/2006/math">
                    <m:sSub>
                      <m:sSubPr>
                        <m:ctrlPr>
                          <a:rPr lang="en-US" sz="3900" i="1" dirty="0">
                            <a:latin typeface="Cambria Math" panose="02040503050406030204" pitchFamily="18" charset="0"/>
                          </a:rPr>
                        </m:ctrlPr>
                      </m:sSubPr>
                      <m:e>
                        <m:r>
                          <a:rPr lang="en-US" sz="3900" i="1" dirty="0">
                            <a:latin typeface="Cambria Math"/>
                          </a:rPr>
                          <m:t>𝐹</m:t>
                        </m:r>
                      </m:e>
                      <m:sub>
                        <m:r>
                          <a:rPr lang="en-US" sz="3900" i="1" dirty="0">
                            <a:latin typeface="Cambria Math"/>
                          </a:rPr>
                          <m:t>𝐵</m:t>
                        </m:r>
                      </m:sub>
                    </m:sSub>
                    <m:r>
                      <a:rPr lang="en-US" sz="3900" i="1" dirty="0">
                        <a:latin typeface="Cambria Math"/>
                      </a:rPr>
                      <m:t>=</m:t>
                    </m:r>
                    <m:r>
                      <a:rPr lang="en-US" sz="3900" i="1" dirty="0">
                        <a:latin typeface="Cambria Math"/>
                      </a:rPr>
                      <m:t>𝑚𝑔</m:t>
                    </m:r>
                    <m:r>
                      <a:rPr lang="en-US" sz="3900" i="1" dirty="0">
                        <a:latin typeface="Cambria Math"/>
                      </a:rPr>
                      <m:t>=</m:t>
                    </m:r>
                    <m:sSub>
                      <m:sSubPr>
                        <m:ctrlPr>
                          <a:rPr lang="en-US" sz="3900" i="1" dirty="0">
                            <a:latin typeface="Cambria Math" panose="02040503050406030204" pitchFamily="18" charset="0"/>
                          </a:rPr>
                        </m:ctrlPr>
                      </m:sSubPr>
                      <m:e>
                        <m:r>
                          <a:rPr lang="en-US" sz="3900" i="1" dirty="0" err="1">
                            <a:latin typeface="Cambria Math"/>
                          </a:rPr>
                          <m:t>𝑊</m:t>
                        </m:r>
                      </m:e>
                      <m:sub>
                        <m:r>
                          <a:rPr lang="en-US" sz="3900" i="1" dirty="0">
                            <a:latin typeface="Cambria Math"/>
                          </a:rPr>
                          <m:t>𝑙𝑖𝑞𝑢𝑖𝑑</m:t>
                        </m:r>
                      </m:sub>
                    </m:sSub>
                  </m:oMath>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4"/>
              </p:nvPr>
            </p:nvSpPr>
            <p:spPr>
              <a:blipFill>
                <a:blip r:embed="rId4"/>
                <a:stretch>
                  <a:fillRect l="-1754"/>
                </a:stretch>
              </a:blipFill>
            </p:spPr>
            <p:txBody>
              <a:bodyPr/>
              <a:lstStyle/>
              <a:p>
                <a:r>
                  <a:rPr lang="en-US">
                    <a:noFill/>
                  </a:rPr>
                  <a:t> </a:t>
                </a:r>
              </a:p>
            </p:txBody>
          </p:sp>
        </mc:Fallback>
      </mc:AlternateContent>
      <p:pic>
        <p:nvPicPr>
          <p:cNvPr id="4" name="Picture 3" descr="F11.17.jpg"/>
          <p:cNvPicPr>
            <a:picLocks noChangeAspect="1"/>
          </p:cNvPicPr>
          <p:nvPr/>
        </p:nvPicPr>
        <p:blipFill>
          <a:blip r:embed="rId5" cstate="print"/>
          <a:stretch>
            <a:fillRect/>
          </a:stretch>
        </p:blipFill>
        <p:spPr>
          <a:xfrm>
            <a:off x="7543800" y="795505"/>
            <a:ext cx="1371600" cy="2690995"/>
          </a:xfrm>
          <a:prstGeom prst="rect">
            <a:avLst/>
          </a:prstGeom>
          <a:scene3d>
            <a:camera prst="orthographicFront"/>
            <a:lightRig rig="threePt" dir="t"/>
          </a:scene3d>
          <a:sp3d>
            <a:bevelT/>
          </a:sp3d>
        </p:spPr>
      </p:pic>
    </p:spTree>
    <p:extLst>
      <p:ext uri="{BB962C8B-B14F-4D97-AF65-F5344CB8AC3E}">
        <p14:creationId xmlns:p14="http://schemas.microsoft.com/office/powerpoint/2010/main" val="164068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05-04 Archimedes’ Principle</a:t>
            </a:r>
          </a:p>
        </p:txBody>
      </p:sp>
      <mc:AlternateContent xmlns:mc="http://schemas.openxmlformats.org/markup-compatibility/2006" xmlns:a14="http://schemas.microsoft.com/office/drawing/2010/main">
        <mc:Choice Requires="a14">
          <p:sp>
            <p:nvSpPr>
              <p:cNvPr id="5" name="Content Placeholder 1"/>
              <p:cNvSpPr>
                <a:spLocks noGrp="1"/>
              </p:cNvSpPr>
              <p:nvPr>
                <p:ph sz="quarter" idx="13"/>
              </p:nvPr>
            </p:nvSpPr>
            <p:spPr/>
            <p:txBody>
              <a:bodyPr/>
              <a:lstStyle/>
              <a:p>
                <a:r>
                  <a:rPr lang="en-US" dirty="0"/>
                  <a:t>Archimedes’ Principle</a:t>
                </a:r>
              </a:p>
              <a:p>
                <a:pPr lvl="1"/>
                <a:r>
                  <a:rPr lang="en-US" dirty="0"/>
                  <a:t>Buoyant force = weight of the displaced fluid</a:t>
                </a:r>
              </a:p>
              <a:p>
                <a:pPr lvl="1"/>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𝐹</m:t>
                        </m:r>
                      </m:e>
                      <m:sub>
                        <m:r>
                          <a:rPr lang="en-US" b="0" i="1" dirty="0" smtClean="0">
                            <a:latin typeface="Cambria Math"/>
                          </a:rPr>
                          <m:t>𝐵</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err="1" smtClean="0">
                            <a:latin typeface="Cambria Math"/>
                          </a:rPr>
                          <m:t>𝑊</m:t>
                        </m:r>
                      </m:e>
                      <m:sub>
                        <m:r>
                          <a:rPr lang="en-US" b="0" i="1" dirty="0" smtClean="0">
                            <a:latin typeface="Cambria Math"/>
                          </a:rPr>
                          <m:t>𝑓𝑙</m:t>
                        </m:r>
                      </m:sub>
                    </m:sSub>
                  </m:oMath>
                </a14:m>
                <a:endParaRPr lang="en-US" dirty="0"/>
              </a:p>
              <a:p>
                <a:pPr lvl="1"/>
                <a:endParaRPr lang="en-US" dirty="0"/>
              </a:p>
              <a:p>
                <a:r>
                  <a:rPr lang="en-US" dirty="0"/>
                  <a:t>If buoyant force </a:t>
                </a:r>
                <a14:m>
                  <m:oMath xmlns:m="http://schemas.openxmlformats.org/officeDocument/2006/math">
                    <m:r>
                      <a:rPr lang="en-US" b="0" i="1" smtClean="0">
                        <a:latin typeface="Cambria Math"/>
                      </a:rPr>
                      <m:t>≥</m:t>
                    </m:r>
                  </m:oMath>
                </a14:m>
                <a:r>
                  <a:rPr lang="en-US" dirty="0"/>
                  <a:t> gravity, then it floats</a:t>
                </a:r>
              </a:p>
              <a:p>
                <a:r>
                  <a:rPr lang="en-US" dirty="0"/>
                  <a:t>If buoyant force &lt; gravity, then it sinks</a:t>
                </a:r>
              </a:p>
            </p:txBody>
          </p:sp>
        </mc:Choice>
        <mc:Fallback xmlns="">
          <p:sp>
            <p:nvSpPr>
              <p:cNvPr id="5" name="Content Placeholder 1"/>
              <p:cNvSpPr>
                <a:spLocks noGrp="1" noRot="1" noChangeAspect="1" noMove="1" noResize="1" noEditPoints="1" noAdjustHandles="1" noChangeArrowheads="1" noChangeShapeType="1" noTextEdit="1"/>
              </p:cNvSpPr>
              <p:nvPr>
                <p:ph sz="quarter" idx="13"/>
              </p:nvPr>
            </p:nvSpPr>
            <p:spPr>
              <a:blipFill>
                <a:blip r:embed="rId3"/>
                <a:stretch>
                  <a:fillRect l="-1067" t="-1007"/>
                </a:stretch>
              </a:blipFill>
            </p:spPr>
            <p:txBody>
              <a:bodyPr/>
              <a:lstStyle/>
              <a:p>
                <a:r>
                  <a:rPr lang="en-US">
                    <a:noFill/>
                  </a:rPr>
                  <a:t> </a:t>
                </a:r>
              </a:p>
            </p:txBody>
          </p:sp>
        </mc:Fallback>
      </mc:AlternateContent>
    </p:spTree>
    <p:extLst>
      <p:ext uri="{BB962C8B-B14F-4D97-AF65-F5344CB8AC3E}">
        <p14:creationId xmlns:p14="http://schemas.microsoft.com/office/powerpoint/2010/main" val="42824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05-04 Archimedes’ Principle</a:t>
            </a:r>
          </a:p>
        </p:txBody>
      </p:sp>
      <p:sp>
        <p:nvSpPr>
          <p:cNvPr id="5" name="Content Placeholder 1"/>
          <p:cNvSpPr>
            <a:spLocks noGrp="1"/>
          </p:cNvSpPr>
          <p:nvPr>
            <p:ph sz="quarter" idx="13"/>
          </p:nvPr>
        </p:nvSpPr>
        <p:spPr/>
        <p:txBody>
          <a:bodyPr>
            <a:normAutofit/>
          </a:bodyPr>
          <a:lstStyle/>
          <a:p>
            <a:r>
              <a:rPr lang="en-US" dirty="0"/>
              <a:t>As you might have guessed</a:t>
            </a:r>
          </a:p>
          <a:p>
            <a:endParaRPr lang="en-US" dirty="0"/>
          </a:p>
          <a:p>
            <a:pPr lvl="1"/>
            <a:r>
              <a:rPr lang="en-US" dirty="0"/>
              <a:t>An object will float if its average density &lt; density of the fluid</a:t>
            </a:r>
          </a:p>
          <a:p>
            <a:pPr lvl="1"/>
            <a:r>
              <a:rPr lang="en-US" dirty="0"/>
              <a:t>In other words, it will float if it displaces more fluid than its own weight</a:t>
            </a:r>
          </a:p>
        </p:txBody>
      </p:sp>
    </p:spTree>
    <p:extLst>
      <p:ext uri="{BB962C8B-B14F-4D97-AF65-F5344CB8AC3E}">
        <p14:creationId xmlns:p14="http://schemas.microsoft.com/office/powerpoint/2010/main" val="295430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05-04 Archimedes’ Principle</a:t>
            </a:r>
          </a:p>
        </p:txBody>
      </p:sp>
      <mc:AlternateContent xmlns:mc="http://schemas.openxmlformats.org/markup-compatibility/2006" xmlns:a14="http://schemas.microsoft.com/office/drawing/2010/main">
        <mc:Choice Requires="a14">
          <p:sp>
            <p:nvSpPr>
              <p:cNvPr id="5" name="Content Placeholder 2"/>
              <p:cNvSpPr>
                <a:spLocks noGrp="1"/>
              </p:cNvSpPr>
              <p:nvPr>
                <p:ph sz="quarter" idx="13"/>
              </p:nvPr>
            </p:nvSpPr>
            <p:spPr/>
            <p:txBody>
              <a:bodyPr/>
              <a:lstStyle/>
              <a:p>
                <a:r>
                  <a:rPr lang="en-US" dirty="0"/>
                  <a:t>Specific Gravity</a:t>
                </a:r>
              </a:p>
              <a:p>
                <a:pPr lvl="1"/>
                <a14:m>
                  <m:oMath xmlns:m="http://schemas.openxmlformats.org/officeDocument/2006/math">
                    <m:r>
                      <a:rPr lang="en-US" b="0" i="1" smtClean="0">
                        <a:latin typeface="Cambria Math"/>
                      </a:rPr>
                      <m:t>𝑠𝑝𝑒𝑐𝑖𝑓𝑖𝑐</m:t>
                    </m:r>
                    <m:r>
                      <a:rPr lang="en-US" b="0" i="1" smtClean="0">
                        <a:latin typeface="Cambria Math"/>
                      </a:rPr>
                      <m:t> </m:t>
                    </m:r>
                    <m:r>
                      <a:rPr lang="en-US" b="0" i="1" smtClean="0">
                        <a:latin typeface="Cambria Math"/>
                      </a:rPr>
                      <m:t>𝑔𝑟𝑎𝑣𝑖𝑡𝑦</m:t>
                    </m:r>
                    <m:r>
                      <a:rPr lang="en-US" b="0" i="1" smtClean="0">
                        <a:latin typeface="Cambria Math"/>
                      </a:rPr>
                      <m:t>=</m:t>
                    </m:r>
                    <m:f>
                      <m:fPr>
                        <m:ctrlPr>
                          <a:rPr lang="en-US" b="0" i="1" smtClean="0">
                            <a:latin typeface="Cambria Math" panose="02040503050406030204" pitchFamily="18" charset="0"/>
                          </a:rPr>
                        </m:ctrlPr>
                      </m:fPr>
                      <m:num>
                        <m:bar>
                          <m:barPr>
                            <m:pos m:val="top"/>
                            <m:ctrlPr>
                              <a:rPr lang="en-US" b="0" i="1" smtClean="0">
                                <a:latin typeface="Cambria Math" panose="02040503050406030204" pitchFamily="18" charset="0"/>
                              </a:rPr>
                            </m:ctrlPr>
                          </m:barPr>
                          <m:e>
                            <m:r>
                              <a:rPr lang="en-US" b="0" i="1" smtClean="0">
                                <a:latin typeface="Cambria Math"/>
                              </a:rPr>
                              <m:t>𝜌</m:t>
                            </m:r>
                          </m:e>
                        </m:bar>
                      </m:num>
                      <m:den>
                        <m:sSub>
                          <m:sSubPr>
                            <m:ctrlPr>
                              <a:rPr lang="en-US" b="0" i="1" smtClean="0">
                                <a:latin typeface="Cambria Math" panose="02040503050406030204" pitchFamily="18" charset="0"/>
                              </a:rPr>
                            </m:ctrlPr>
                          </m:sSubPr>
                          <m:e>
                            <m:r>
                              <a:rPr lang="en-US" b="0" i="1" smtClean="0">
                                <a:latin typeface="Cambria Math"/>
                              </a:rPr>
                              <m:t>𝜌</m:t>
                            </m:r>
                          </m:e>
                          <m:sub>
                            <m:r>
                              <a:rPr lang="en-US" b="0" i="1" smtClean="0">
                                <a:latin typeface="Cambria Math"/>
                              </a:rPr>
                              <m:t>𝑓𝑙</m:t>
                            </m:r>
                          </m:sub>
                        </m:sSub>
                      </m:den>
                    </m:f>
                    <m:r>
                      <a:rPr lang="en-US" b="0" i="0" smtClean="0">
                        <a:latin typeface="Cambria Math"/>
                      </a:rPr>
                      <m:t>=</m:t>
                    </m:r>
                    <m:r>
                      <m:rPr>
                        <m:sty m:val="p"/>
                      </m:rPr>
                      <a:rPr lang="en-US" b="0" i="0" smtClean="0">
                        <a:latin typeface="Cambria Math"/>
                      </a:rPr>
                      <m:t>fraction</m:t>
                    </m:r>
                    <m:r>
                      <a:rPr lang="en-US" b="0" i="0" smtClean="0">
                        <a:latin typeface="Cambria Math"/>
                      </a:rPr>
                      <m:t> </m:t>
                    </m:r>
                    <m:r>
                      <m:rPr>
                        <m:sty m:val="p"/>
                      </m:rPr>
                      <a:rPr lang="en-US" b="0" i="0" smtClean="0">
                        <a:latin typeface="Cambria Math"/>
                      </a:rPr>
                      <m:t>submerged</m:t>
                    </m:r>
                  </m:oMath>
                </a14:m>
                <a:endParaRPr lang="en-US" dirty="0"/>
              </a:p>
              <a:p>
                <a:pPr lvl="1"/>
                <a:r>
                  <a:rPr lang="en-US" dirty="0"/>
                  <a:t>If specific gravity &lt; 1 it floats</a:t>
                </a:r>
              </a:p>
              <a:p>
                <a:pPr lvl="1"/>
                <a:r>
                  <a:rPr lang="en-US" dirty="0"/>
                  <a:t>If specific gravity &gt; 1 it sinks</a:t>
                </a:r>
              </a:p>
            </p:txBody>
          </p:sp>
        </mc:Choice>
        <mc:Fallback xmlns="">
          <p:sp>
            <p:nvSpPr>
              <p:cNvPr id="5" name="Content Placeholder 2"/>
              <p:cNvSpPr>
                <a:spLocks noGrp="1" noRot="1" noChangeAspect="1" noMove="1" noResize="1" noEditPoints="1" noAdjustHandles="1" noChangeArrowheads="1" noChangeShapeType="1" noTextEdit="1"/>
              </p:cNvSpPr>
              <p:nvPr>
                <p:ph sz="quarter" idx="13"/>
              </p:nvPr>
            </p:nvSpPr>
            <p:spPr>
              <a:blipFill>
                <a:blip r:embed="rId2"/>
                <a:stretch>
                  <a:fillRect l="-1067" t="-1007"/>
                </a:stretch>
              </a:blipFill>
            </p:spPr>
            <p:txBody>
              <a:bodyPr/>
              <a:lstStyle/>
              <a:p>
                <a:r>
                  <a:rPr lang="en-US">
                    <a:noFill/>
                  </a:rPr>
                  <a:t> </a:t>
                </a:r>
              </a:p>
            </p:txBody>
          </p:sp>
        </mc:Fallback>
      </mc:AlternateContent>
    </p:spTree>
    <p:extLst>
      <p:ext uri="{BB962C8B-B14F-4D97-AF65-F5344CB8AC3E}">
        <p14:creationId xmlns:p14="http://schemas.microsoft.com/office/powerpoint/2010/main" val="54124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05-04 Archimedes’ Principle</a:t>
            </a:r>
          </a:p>
        </p:txBody>
      </p:sp>
      <p:grpSp>
        <p:nvGrpSpPr>
          <p:cNvPr id="10" name="Group 9"/>
          <p:cNvGrpSpPr/>
          <p:nvPr/>
        </p:nvGrpSpPr>
        <p:grpSpPr>
          <a:xfrm>
            <a:off x="6019800" y="2579385"/>
            <a:ext cx="3159968" cy="1992615"/>
            <a:chOff x="3505200" y="2579385"/>
            <a:chExt cx="3159968" cy="1992615"/>
          </a:xfrm>
        </p:grpSpPr>
        <p:sp>
          <p:nvSpPr>
            <p:cNvPr id="4" name="Trapezoid 3"/>
            <p:cNvSpPr/>
            <p:nvPr/>
          </p:nvSpPr>
          <p:spPr>
            <a:xfrm flipV="1">
              <a:off x="3505200" y="2971800"/>
              <a:ext cx="2590800" cy="1600200"/>
            </a:xfrm>
            <a:prstGeom prst="trapezoid">
              <a:avLst/>
            </a:prstGeom>
            <a:solidFill>
              <a:schemeClr val="accent5">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52900" y="2686050"/>
              <a:ext cx="1295400" cy="971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p:cNvSpPr/>
            <p:nvPr/>
          </p:nvSpPr>
          <p:spPr>
            <a:xfrm>
              <a:off x="5570376" y="2686050"/>
              <a:ext cx="304800" cy="28575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903168" y="2579385"/>
              <a:ext cx="762000" cy="523220"/>
            </a:xfrm>
            <a:prstGeom prst="rect">
              <a:avLst/>
            </a:prstGeom>
            <a:noFill/>
          </p:spPr>
          <p:txBody>
            <a:bodyPr wrap="square" rtlCol="0">
              <a:spAutoFit/>
            </a:bodyPr>
            <a:lstStyle/>
            <a:p>
              <a:r>
                <a:rPr lang="en-US" sz="2800" i="1" dirty="0">
                  <a:latin typeface="Cambria" pitchFamily="18" charset="0"/>
                </a:rPr>
                <a:t>h</a:t>
              </a:r>
              <a:endParaRPr lang="en-US" i="1" dirty="0">
                <a:latin typeface="Cambria" pitchFamily="18" charset="0"/>
              </a:endParaRPr>
            </a:p>
          </p:txBody>
        </p:sp>
      </p:grpSp>
      <p:sp>
        <p:nvSpPr>
          <p:cNvPr id="11" name="Content Placeholder 1"/>
          <p:cNvSpPr>
            <a:spLocks noGrp="1"/>
          </p:cNvSpPr>
          <p:nvPr>
            <p:ph sz="quarter" idx="13"/>
          </p:nvPr>
        </p:nvSpPr>
        <p:spPr/>
        <p:txBody>
          <a:bodyPr/>
          <a:lstStyle/>
          <a:p>
            <a:r>
              <a:rPr lang="en-US" dirty="0"/>
              <a:t>An ice cube is floating in a glass of fresh water.  The cube is 3 cm on each side.  If the cube is floating so a flat face is facing up, what is the distance between the top of the cube and the water?</a:t>
            </a:r>
          </a:p>
          <a:p>
            <a:endParaRPr lang="en-US" dirty="0"/>
          </a:p>
          <a:p>
            <a:r>
              <a:rPr lang="en-US" dirty="0"/>
              <a:t>0.25 cm</a:t>
            </a:r>
          </a:p>
        </p:txBody>
      </p:sp>
    </p:spTree>
    <p:extLst>
      <p:ext uri="{BB962C8B-B14F-4D97-AF65-F5344CB8AC3E}">
        <p14:creationId xmlns:p14="http://schemas.microsoft.com/office/powerpoint/2010/main" val="45091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05-01 Fluids and Density</a:t>
            </a:r>
          </a:p>
        </p:txBody>
      </p:sp>
      <p:sp>
        <p:nvSpPr>
          <p:cNvPr id="3" name="Content Placeholder 2"/>
          <p:cNvSpPr>
            <a:spLocks noGrp="1"/>
          </p:cNvSpPr>
          <p:nvPr>
            <p:ph sz="quarter" idx="13"/>
          </p:nvPr>
        </p:nvSpPr>
        <p:spPr/>
        <p:txBody>
          <a:bodyPr/>
          <a:lstStyle/>
          <a:p>
            <a:r>
              <a:rPr lang="en-US" sz="1800" dirty="0"/>
              <a:t>Phases of Matter</a:t>
            </a:r>
          </a:p>
          <a:p>
            <a:endParaRPr lang="en-US" sz="1800" dirty="0"/>
          </a:p>
          <a:p>
            <a:r>
              <a:rPr lang="en-US" sz="1800" dirty="0"/>
              <a:t>Solid</a:t>
            </a:r>
          </a:p>
          <a:p>
            <a:pPr lvl="1"/>
            <a:r>
              <a:rPr lang="en-US" sz="1800" dirty="0"/>
              <a:t>Atoms in close contact so they can’t move much</a:t>
            </a:r>
          </a:p>
          <a:p>
            <a:pPr lvl="1"/>
            <a:r>
              <a:rPr lang="en-US" sz="1800" dirty="0"/>
              <a:t>Set volume and shape</a:t>
            </a:r>
          </a:p>
          <a:p>
            <a:pPr lvl="1"/>
            <a:r>
              <a:rPr lang="en-US" sz="1800" dirty="0"/>
              <a:t>Can’t compress</a:t>
            </a:r>
          </a:p>
          <a:p>
            <a:endParaRPr lang="en-US" dirty="0"/>
          </a:p>
        </p:txBody>
      </p:sp>
      <p:sp>
        <p:nvSpPr>
          <p:cNvPr id="6" name="Content Placeholder 5"/>
          <p:cNvSpPr>
            <a:spLocks noGrp="1"/>
          </p:cNvSpPr>
          <p:nvPr>
            <p:ph sz="quarter" idx="14"/>
          </p:nvPr>
        </p:nvSpPr>
        <p:spPr/>
        <p:txBody>
          <a:bodyPr/>
          <a:lstStyle/>
          <a:p>
            <a:r>
              <a:rPr lang="en-US" sz="1800" dirty="0"/>
              <a:t>Liquid</a:t>
            </a:r>
          </a:p>
          <a:p>
            <a:pPr lvl="1"/>
            <a:r>
              <a:rPr lang="en-US" sz="1800" dirty="0"/>
              <a:t>Atoms move past each other</a:t>
            </a:r>
          </a:p>
          <a:p>
            <a:pPr lvl="1"/>
            <a:r>
              <a:rPr lang="en-US" sz="1800" dirty="0"/>
              <a:t>Set volume</a:t>
            </a:r>
          </a:p>
          <a:p>
            <a:pPr lvl="1"/>
            <a:r>
              <a:rPr lang="en-US" sz="1800" dirty="0"/>
              <a:t>Takes shape of container</a:t>
            </a:r>
          </a:p>
          <a:p>
            <a:pPr lvl="1"/>
            <a:r>
              <a:rPr lang="en-US" sz="1800" dirty="0"/>
              <a:t>Hard to compress</a:t>
            </a:r>
          </a:p>
          <a:p>
            <a:pPr lvl="1"/>
            <a:endParaRPr lang="en-US" sz="1800" dirty="0"/>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5600" b="32790"/>
          <a:stretch/>
        </p:blipFill>
        <p:spPr bwMode="auto">
          <a:xfrm>
            <a:off x="2514600" y="3562350"/>
            <a:ext cx="1685924" cy="1442843"/>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02" t="-1" r="35877" b="9226"/>
          <a:stretch/>
        </p:blipFill>
        <p:spPr bwMode="auto">
          <a:xfrm>
            <a:off x="7053943" y="3198135"/>
            <a:ext cx="2090057" cy="1948727"/>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56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05-04 Archimedes’ Principle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636" y="0"/>
            <a:ext cx="1402773" cy="5143500"/>
          </a:xfrm>
          <a:prstGeom prst="rect">
            <a:avLst/>
          </a:prstGeom>
          <a:scene3d>
            <a:camera prst="orthographicFront"/>
            <a:lightRig rig="threePt" dir="t"/>
          </a:scene3d>
          <a:sp3d>
            <a:bevelT/>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146" y="3200400"/>
            <a:ext cx="1408490" cy="1943100"/>
          </a:xfrm>
          <a:prstGeom prst="rect">
            <a:avLst/>
          </a:prstGeom>
          <a:scene3d>
            <a:camera prst="orthographicFront"/>
            <a:lightRig rig="threePt" dir="t"/>
          </a:scene3d>
          <a:sp3d>
            <a:bevelT/>
          </a:sp3d>
        </p:spPr>
      </p:pic>
      <p:sp>
        <p:nvSpPr>
          <p:cNvPr id="7" name="Content Placeholder 1"/>
          <p:cNvSpPr>
            <a:spLocks noGrp="1"/>
          </p:cNvSpPr>
          <p:nvPr>
            <p:ph sz="quarter" idx="13"/>
          </p:nvPr>
        </p:nvSpPr>
        <p:spPr>
          <a:xfrm>
            <a:off x="-3" y="1197133"/>
            <a:ext cx="7726639" cy="3632183"/>
          </a:xfrm>
        </p:spPr>
        <p:txBody>
          <a:bodyPr>
            <a:normAutofit lnSpcReduction="10000"/>
          </a:bodyPr>
          <a:lstStyle/>
          <a:p>
            <a:r>
              <a:rPr lang="en-US" dirty="0"/>
              <a:t>A man tied a bunch of helium balloons to a lawn chair and flew to a great altitude.  If a single balloon is estimated as a sphere with a radius of 20 cm and is filled with helium, what is the net force on one balloon?</a:t>
            </a:r>
          </a:p>
          <a:p>
            <a:pPr lvl="1"/>
            <a:r>
              <a:rPr lang="en-US" dirty="0"/>
              <a:t>0.3648 N</a:t>
            </a:r>
          </a:p>
          <a:p>
            <a:r>
              <a:rPr lang="en-US" dirty="0"/>
              <a:t>How many balloons would be required </a:t>
            </a:r>
            <a:br>
              <a:rPr lang="en-US" dirty="0"/>
            </a:br>
            <a:r>
              <a:rPr lang="en-US" dirty="0"/>
              <a:t>to lift a 80 kg man and chair?</a:t>
            </a:r>
          </a:p>
          <a:p>
            <a:pPr lvl="1"/>
            <a:r>
              <a:rPr lang="en-US" dirty="0"/>
              <a:t>2150 balloons</a:t>
            </a:r>
          </a:p>
        </p:txBody>
      </p:sp>
    </p:spTree>
    <p:extLst>
      <p:ext uri="{BB962C8B-B14F-4D97-AF65-F5344CB8AC3E}">
        <p14:creationId xmlns:p14="http://schemas.microsoft.com/office/powerpoint/2010/main" val="215646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05-04 Homework</a:t>
            </a:r>
          </a:p>
        </p:txBody>
      </p:sp>
      <p:sp>
        <p:nvSpPr>
          <p:cNvPr id="6" name="Content Placeholder 5"/>
          <p:cNvSpPr>
            <a:spLocks noGrp="1"/>
          </p:cNvSpPr>
          <p:nvPr>
            <p:ph sz="quarter" idx="14"/>
          </p:nvPr>
        </p:nvSpPr>
        <p:spPr/>
        <p:txBody>
          <a:bodyPr/>
          <a:lstStyle/>
          <a:p>
            <a:endParaRPr lang="en-US"/>
          </a:p>
        </p:txBody>
      </p:sp>
      <p:sp>
        <p:nvSpPr>
          <p:cNvPr id="7" name="Content Placeholder 2"/>
          <p:cNvSpPr>
            <a:spLocks noGrp="1"/>
          </p:cNvSpPr>
          <p:nvPr>
            <p:ph sz="quarter" idx="13"/>
          </p:nvPr>
        </p:nvSpPr>
        <p:spPr/>
        <p:txBody>
          <a:bodyPr>
            <a:normAutofit/>
          </a:bodyPr>
          <a:lstStyle/>
          <a:p>
            <a:r>
              <a:rPr lang="en-US" dirty="0"/>
              <a:t>Be buoyed up by the thought of the joy derived from solving these problems</a:t>
            </a:r>
          </a:p>
          <a:p>
            <a:endParaRPr lang="en-US" dirty="0"/>
          </a:p>
          <a:p>
            <a:r>
              <a:rPr lang="en-US" dirty="0"/>
              <a:t>Read 12.1, 12.2</a:t>
            </a:r>
          </a:p>
        </p:txBody>
      </p:sp>
    </p:spTree>
    <p:extLst>
      <p:ext uri="{BB962C8B-B14F-4D97-AF65-F5344CB8AC3E}">
        <p14:creationId xmlns:p14="http://schemas.microsoft.com/office/powerpoint/2010/main" val="902433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43D4-4091-4F6E-8717-15D5A27E712C}"/>
              </a:ext>
            </a:extLst>
          </p:cNvPr>
          <p:cNvSpPr>
            <a:spLocks noGrp="1"/>
          </p:cNvSpPr>
          <p:nvPr>
            <p:ph type="title"/>
          </p:nvPr>
        </p:nvSpPr>
        <p:spPr/>
        <p:txBody>
          <a:bodyPr/>
          <a:lstStyle/>
          <a:p>
            <a:r>
              <a:rPr lang="en-US" dirty="0">
                <a:effectLst/>
              </a:rPr>
              <a:t>05-05 Flow Rate and Bernoulli’s Equation</a:t>
            </a:r>
            <a:endParaRPr lang="en-US" dirty="0"/>
          </a:p>
        </p:txBody>
      </p:sp>
      <p:sp>
        <p:nvSpPr>
          <p:cNvPr id="3" name="Text Placeholder 2">
            <a:extLst>
              <a:ext uri="{FF2B5EF4-FFF2-40B4-BE49-F238E27FC236}">
                <a16:creationId xmlns:a16="http://schemas.microsoft.com/office/drawing/2014/main" id="{7F8F7E7D-4B33-452C-A723-7EA10919E52E}"/>
              </a:ext>
            </a:extLst>
          </p:cNvPr>
          <p:cNvSpPr>
            <a:spLocks noGrp="1"/>
          </p:cNvSpPr>
          <p:nvPr>
            <p:ph type="body" idx="1"/>
          </p:nvPr>
        </p:nvSpPr>
        <p:spPr/>
        <p:txBody>
          <a:bodyPr>
            <a:normAutofit fontScale="85000" lnSpcReduction="20000"/>
          </a:bodyPr>
          <a:lstStyle/>
          <a:p>
            <a:r>
              <a:rPr lang="en-US" dirty="0"/>
              <a:t>In this lesson you will…</a:t>
            </a:r>
          </a:p>
          <a:p>
            <a:r>
              <a:rPr lang="en-US" dirty="0"/>
              <a:t>• Calculate flow rate.</a:t>
            </a:r>
          </a:p>
          <a:p>
            <a:r>
              <a:rPr lang="en-US" dirty="0"/>
              <a:t>• Describe incompressible fluids.</a:t>
            </a:r>
          </a:p>
          <a:p>
            <a:r>
              <a:rPr lang="en-US" dirty="0"/>
              <a:t>• Explain the consequences of the equation of continuity.</a:t>
            </a:r>
          </a:p>
          <a:p>
            <a:r>
              <a:rPr lang="en-US" dirty="0"/>
              <a:t>• Explain the terms in Bernoulli’s equation.</a:t>
            </a:r>
          </a:p>
          <a:p>
            <a:r>
              <a:rPr lang="en-US" dirty="0"/>
              <a:t>• Explain how Bernoulli’s equation is related to conservation of energy.</a:t>
            </a:r>
          </a:p>
          <a:p>
            <a:r>
              <a:rPr lang="en-US" dirty="0"/>
              <a:t>• Calculate with Bernoulli’s principle.</a:t>
            </a:r>
          </a:p>
          <a:p>
            <a:r>
              <a:rPr lang="en-US" dirty="0"/>
              <a:t>• List some applications of Bernoulli’s principle.</a:t>
            </a:r>
          </a:p>
        </p:txBody>
      </p:sp>
    </p:spTree>
    <p:extLst>
      <p:ext uri="{BB962C8B-B14F-4D97-AF65-F5344CB8AC3E}">
        <p14:creationId xmlns:p14="http://schemas.microsoft.com/office/powerpoint/2010/main" val="2914370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05-05 Flow Rate and Bernoulli’s Equation</a:t>
            </a:r>
            <a:endParaRPr lang="en-US" dirty="0"/>
          </a:p>
        </p:txBody>
      </p:sp>
      <p:sp>
        <p:nvSpPr>
          <p:cNvPr id="5" name="Content Placeholder 4"/>
          <p:cNvSpPr>
            <a:spLocks noGrp="1"/>
          </p:cNvSpPr>
          <p:nvPr>
            <p:ph sz="quarter" idx="13"/>
          </p:nvPr>
        </p:nvSpPr>
        <p:spPr/>
        <p:txBody>
          <a:bodyPr>
            <a:normAutofit fontScale="92500" lnSpcReduction="10000"/>
          </a:bodyPr>
          <a:lstStyle/>
          <a:p>
            <a:r>
              <a:rPr lang="en-US" dirty="0"/>
              <a:t>Do the Air Streams Lab</a:t>
            </a:r>
          </a:p>
          <a:p>
            <a:endParaRPr lang="en-US" dirty="0"/>
          </a:p>
          <a:p>
            <a:r>
              <a:rPr lang="en-US" dirty="0">
                <a:effectLst/>
              </a:rPr>
              <a:t>All the motion observed in this lab was caused by differences in pressure.</a:t>
            </a:r>
          </a:p>
          <a:p>
            <a:r>
              <a:rPr lang="en-US" dirty="0">
                <a:effectLst/>
              </a:rPr>
              <a:t>In all the experiments, which way is the object move: towards or away from the moving air? </a:t>
            </a:r>
          </a:p>
          <a:p>
            <a:r>
              <a:rPr lang="en-US" dirty="0">
                <a:effectLst/>
              </a:rPr>
              <a:t>An object will move from higher to lower pressure. Where was the pressure the lowest: moving or still air?</a:t>
            </a:r>
          </a:p>
          <a:p>
            <a:r>
              <a:rPr lang="en-US" dirty="0">
                <a:effectLst/>
              </a:rPr>
              <a:t>Where was the pressure the highest?</a:t>
            </a:r>
            <a:endParaRPr lang="en-US" dirty="0"/>
          </a:p>
        </p:txBody>
      </p:sp>
    </p:spTree>
    <p:extLst>
      <p:ext uri="{BB962C8B-B14F-4D97-AF65-F5344CB8AC3E}">
        <p14:creationId xmlns:p14="http://schemas.microsoft.com/office/powerpoint/2010/main" val="1720376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05-05 Flow Rate and Bernoulli’s Equation</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455"/>
          <a:stretch/>
        </p:blipFill>
        <p:spPr bwMode="auto">
          <a:xfrm>
            <a:off x="4876800" y="3486150"/>
            <a:ext cx="3529348" cy="124571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Content Placeholder 2"/>
              <p:cNvSpPr>
                <a:spLocks noGrp="1"/>
              </p:cNvSpPr>
              <p:nvPr>
                <p:ph sz="quarter" idx="13"/>
              </p:nvPr>
            </p:nvSpPr>
            <p:spPr/>
            <p:txBody>
              <a:bodyPr>
                <a:normAutofit/>
              </a:bodyPr>
              <a:lstStyle/>
              <a:p>
                <a:r>
                  <a:rPr lang="en-US" sz="2400" dirty="0"/>
                  <a:t>Flow Rate</a:t>
                </a:r>
              </a:p>
              <a:p>
                <a:pPr lvl="1"/>
                <a14:m>
                  <m:oMath xmlns:m="http://schemas.openxmlformats.org/officeDocument/2006/math">
                    <m:r>
                      <a:rPr lang="en-US" sz="2400" b="0" i="1" smtClean="0">
                        <a:latin typeface="Cambria Math"/>
                      </a:rPr>
                      <m:t>𝑄</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𝑉</m:t>
                        </m:r>
                      </m:num>
                      <m:den>
                        <m:r>
                          <a:rPr lang="en-US" sz="2400" b="0" i="1" smtClean="0">
                            <a:latin typeface="Cambria Math"/>
                          </a:rPr>
                          <m:t>𝑡</m:t>
                        </m:r>
                      </m:den>
                    </m:f>
                  </m:oMath>
                </a14:m>
                <a:endParaRPr lang="en-US" sz="2400" b="0" dirty="0"/>
              </a:p>
              <a:p>
                <a:pPr lvl="2"/>
                <a:r>
                  <a:rPr lang="en-US" sz="2400" dirty="0"/>
                  <a:t>Q = Flow rate</a:t>
                </a:r>
              </a:p>
              <a:p>
                <a:pPr lvl="2"/>
                <a:r>
                  <a:rPr lang="en-US" sz="2400" dirty="0"/>
                  <a:t>V = Volume of fluid</a:t>
                </a:r>
              </a:p>
              <a:p>
                <a:pPr lvl="2"/>
                <a:r>
                  <a:rPr lang="en-US" sz="2400" dirty="0"/>
                  <a:t>t = time</a:t>
                </a:r>
              </a:p>
            </p:txBody>
          </p:sp>
        </mc:Choice>
        <mc:Fallback xmlns="">
          <p:sp>
            <p:nvSpPr>
              <p:cNvPr id="8" name="Content Placeholder 2"/>
              <p:cNvSpPr>
                <a:spLocks noGrp="1" noRot="1" noChangeAspect="1" noMove="1" noResize="1" noEditPoints="1" noAdjustHandles="1" noChangeArrowheads="1" noChangeShapeType="1" noTextEdit="1"/>
              </p:cNvSpPr>
              <p:nvPr>
                <p:ph sz="quarter" idx="13"/>
              </p:nvPr>
            </p:nvSpPr>
            <p:spPr>
              <a:blipFill>
                <a:blip r:embed="rId3"/>
                <a:stretch>
                  <a:fillRect l="-2159" t="-10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3"/>
              <p:cNvSpPr>
                <a:spLocks noGrp="1"/>
              </p:cNvSpPr>
              <p:nvPr>
                <p:ph sz="quarter" idx="14"/>
              </p:nvPr>
            </p:nvSpPr>
            <p:spPr/>
            <p:txBody>
              <a:bodyPr/>
              <a:lstStyle/>
              <a:p>
                <a:pPr marL="342900" lvl="1" indent="-342900">
                  <a:buFont typeface="Wingdings" pitchFamily="2" charset="2"/>
                  <a:buChar char=""/>
                </a:pPr>
                <a14:m>
                  <m:oMath xmlns:m="http://schemas.openxmlformats.org/officeDocument/2006/math">
                    <m:r>
                      <a:rPr lang="en-US" sz="2400" i="1" smtClean="0">
                        <a:latin typeface="Cambria Math"/>
                      </a:rPr>
                      <m:t>𝑄</m:t>
                    </m:r>
                    <m:r>
                      <a:rPr lang="en-US" sz="2400" i="1" smtClean="0">
                        <a:latin typeface="Cambria Math"/>
                      </a:rPr>
                      <m:t>=</m:t>
                    </m:r>
                    <m:f>
                      <m:fPr>
                        <m:ctrlPr>
                          <a:rPr lang="en-US" sz="2400" i="1">
                            <a:latin typeface="Cambria Math" panose="02040503050406030204" pitchFamily="18" charset="0"/>
                          </a:rPr>
                        </m:ctrlPr>
                      </m:fPr>
                      <m:num>
                        <m:r>
                          <a:rPr lang="en-US" sz="2400" i="1">
                            <a:latin typeface="Cambria Math"/>
                          </a:rPr>
                          <m:t>𝑉</m:t>
                        </m:r>
                      </m:num>
                      <m:den>
                        <m:r>
                          <a:rPr lang="en-US" sz="2400" i="1">
                            <a:latin typeface="Cambria Math"/>
                          </a:rPr>
                          <m:t>𝑡</m:t>
                        </m:r>
                      </m:den>
                    </m:f>
                    <m:r>
                      <a:rPr lang="en-US" sz="2400" i="1">
                        <a:latin typeface="Cambria Math"/>
                      </a:rPr>
                      <m:t>=</m:t>
                    </m:r>
                    <m:f>
                      <m:fPr>
                        <m:ctrlPr>
                          <a:rPr lang="en-US" sz="2400" i="1">
                            <a:latin typeface="Cambria Math" panose="02040503050406030204" pitchFamily="18" charset="0"/>
                          </a:rPr>
                        </m:ctrlPr>
                      </m:fPr>
                      <m:num>
                        <m:r>
                          <a:rPr lang="en-US" sz="2400" i="1">
                            <a:latin typeface="Cambria Math"/>
                          </a:rPr>
                          <m:t>𝐴𝑑</m:t>
                        </m:r>
                      </m:num>
                      <m:den>
                        <m:r>
                          <a:rPr lang="en-US" sz="2400" i="1">
                            <a:latin typeface="Cambria Math"/>
                          </a:rPr>
                          <m:t>𝑡</m:t>
                        </m:r>
                      </m:den>
                    </m:f>
                    <m:r>
                      <a:rPr lang="en-US" sz="2400" i="1">
                        <a:latin typeface="Cambria Math"/>
                      </a:rPr>
                      <m:t>=</m:t>
                    </m:r>
                    <m:r>
                      <a:rPr lang="en-US" sz="2400" i="1">
                        <a:latin typeface="Cambria Math"/>
                      </a:rPr>
                      <m:t>𝐴</m:t>
                    </m:r>
                    <m:bar>
                      <m:barPr>
                        <m:pos m:val="top"/>
                        <m:ctrlPr>
                          <a:rPr lang="en-US" sz="2400" i="1">
                            <a:latin typeface="Cambria Math" panose="02040503050406030204" pitchFamily="18" charset="0"/>
                          </a:rPr>
                        </m:ctrlPr>
                      </m:barPr>
                      <m:e>
                        <m:r>
                          <a:rPr lang="en-US" sz="2400" i="1">
                            <a:latin typeface="Cambria Math"/>
                          </a:rPr>
                          <m:t>𝑣</m:t>
                        </m:r>
                      </m:e>
                    </m:bar>
                  </m:oMath>
                </a14:m>
                <a:endParaRPr lang="en-US" sz="2400" dirty="0"/>
              </a:p>
              <a:p>
                <a:pPr lvl="1"/>
                <a:r>
                  <a:rPr lang="en-US" sz="2400" dirty="0"/>
                  <a:t>A = cross-section area</a:t>
                </a:r>
              </a:p>
              <a:p>
                <a:pPr lvl="1"/>
                <a14:m>
                  <m:oMath xmlns:m="http://schemas.openxmlformats.org/officeDocument/2006/math">
                    <m:bar>
                      <m:barPr>
                        <m:pos m:val="top"/>
                        <m:ctrlPr>
                          <a:rPr lang="en-US" sz="2400" b="0" i="1" smtClean="0">
                            <a:latin typeface="Cambria Math" panose="02040503050406030204" pitchFamily="18" charset="0"/>
                          </a:rPr>
                        </m:ctrlPr>
                      </m:barPr>
                      <m:e>
                        <m:r>
                          <a:rPr lang="en-US" sz="2400" b="0" i="1" smtClean="0">
                            <a:latin typeface="Cambria Math"/>
                          </a:rPr>
                          <m:t>𝑣</m:t>
                        </m:r>
                      </m:e>
                    </m:bar>
                  </m:oMath>
                </a14:m>
                <a:r>
                  <a:rPr lang="en-US" sz="2400" dirty="0"/>
                  <a:t> = average velocity of fluid</a:t>
                </a:r>
              </a:p>
            </p:txBody>
          </p:sp>
        </mc:Choice>
        <mc:Fallback xmlns="">
          <p:sp>
            <p:nvSpPr>
              <p:cNvPr id="9" name="Content Placeholder 3"/>
              <p:cNvSpPr>
                <a:spLocks noGrp="1" noRot="1" noChangeAspect="1" noMove="1" noResize="1" noEditPoints="1" noAdjustHandles="1" noChangeArrowheads="1" noChangeShapeType="1" noTextEdit="1"/>
              </p:cNvSpPr>
              <p:nvPr>
                <p:ph sz="quarter" idx="14"/>
              </p:nvPr>
            </p:nvSpPr>
            <p:spPr>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4882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05-05 Flow Rate and Bernoulli’s Equation</a:t>
            </a:r>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sz="quarter" idx="13"/>
              </p:nvPr>
            </p:nvSpPr>
            <p:spPr/>
            <p:txBody>
              <a:bodyPr/>
              <a:lstStyle/>
              <a:p>
                <a:r>
                  <a:rPr lang="en-US" dirty="0"/>
                  <a:t>Since flow rate is constant for a given moving fluid</a:t>
                </a:r>
              </a:p>
              <a:p>
                <a:r>
                  <a:rPr lang="en-US" dirty="0"/>
                  <a:t>Equation of continuity</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𝜌</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1</m:t>
                        </m:r>
                      </m:sub>
                    </m:sSub>
                    <m:sSub>
                      <m:sSubPr>
                        <m:ctrlPr>
                          <a:rPr lang="en-US" b="0" i="1" smtClean="0">
                            <a:latin typeface="Cambria Math" panose="02040503050406030204" pitchFamily="18" charset="0"/>
                          </a:rPr>
                        </m:ctrlPr>
                      </m:sSubPr>
                      <m:e>
                        <m:bar>
                          <m:barPr>
                            <m:pos m:val="top"/>
                            <m:ctrlPr>
                              <a:rPr lang="en-US" b="0" i="1" smtClean="0">
                                <a:latin typeface="Cambria Math" panose="02040503050406030204" pitchFamily="18" charset="0"/>
                              </a:rPr>
                            </m:ctrlPr>
                          </m:barPr>
                          <m:e>
                            <m:r>
                              <a:rPr lang="en-US" b="0" i="1" smtClean="0">
                                <a:latin typeface="Cambria Math"/>
                              </a:rPr>
                              <m:t>𝑣</m:t>
                            </m:r>
                          </m:e>
                        </m:ba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𝜌</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2</m:t>
                        </m:r>
                      </m:sub>
                    </m:sSub>
                    <m:sSub>
                      <m:sSubPr>
                        <m:ctrlPr>
                          <a:rPr lang="en-US" b="0" i="1" smtClean="0">
                            <a:latin typeface="Cambria Math" panose="02040503050406030204" pitchFamily="18" charset="0"/>
                          </a:rPr>
                        </m:ctrlPr>
                      </m:sSubPr>
                      <m:e>
                        <m:bar>
                          <m:barPr>
                            <m:pos m:val="top"/>
                            <m:ctrlPr>
                              <a:rPr lang="en-US" b="0" i="1" smtClean="0">
                                <a:latin typeface="Cambria Math" panose="02040503050406030204" pitchFamily="18" charset="0"/>
                              </a:rPr>
                            </m:ctrlPr>
                          </m:barPr>
                          <m:e>
                            <m:r>
                              <a:rPr lang="en-US" b="0" i="1" smtClean="0">
                                <a:latin typeface="Cambria Math"/>
                              </a:rPr>
                              <m:t>𝑣</m:t>
                            </m:r>
                          </m:e>
                        </m:bar>
                      </m:e>
                      <m:sub>
                        <m:r>
                          <a:rPr lang="en-US" b="0" i="1" smtClean="0">
                            <a:latin typeface="Cambria Math"/>
                          </a:rPr>
                          <m:t>2</m:t>
                        </m:r>
                      </m:sub>
                    </m:sSub>
                  </m:oMath>
                </a14:m>
                <a:endParaRPr lang="en-US" b="0" dirty="0"/>
              </a:p>
            </p:txBody>
          </p:sp>
        </mc:Choice>
        <mc:Fallback xmlns="">
          <p:sp>
            <p:nvSpPr>
              <p:cNvPr id="7" name="Content Placeholder 2"/>
              <p:cNvSpPr>
                <a:spLocks noGrp="1" noRot="1" noChangeAspect="1" noMove="1" noResize="1" noEditPoints="1" noAdjustHandles="1" noChangeArrowheads="1" noChangeShapeType="1" noTextEdit="1"/>
              </p:cNvSpPr>
              <p:nvPr>
                <p:ph sz="quarter" idx="13"/>
              </p:nvPr>
            </p:nvSpPr>
            <p:spPr>
              <a:blipFill>
                <a:blip r:embed="rId2"/>
                <a:stretch>
                  <a:fillRect l="-2159" t="-1014" r="-21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3"/>
              <p:cNvSpPr>
                <a:spLocks noGrp="1"/>
              </p:cNvSpPr>
              <p:nvPr>
                <p:ph sz="quarter" idx="14"/>
              </p:nvPr>
            </p:nvSpPr>
            <p:spPr/>
            <p:txBody>
              <a:bodyPr/>
              <a:lstStyle/>
              <a:p>
                <a:r>
                  <a:rPr lang="en-US" dirty="0"/>
                  <a:t>If incompressible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𝐴</m:t>
                        </m:r>
                      </m:e>
                      <m:sub>
                        <m:r>
                          <a:rPr lang="en-US" i="1">
                            <a:latin typeface="Cambria Math"/>
                          </a:rPr>
                          <m:t>1</m:t>
                        </m:r>
                      </m:sub>
                    </m:sSub>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a:rPr>
                              <m:t>𝑣</m:t>
                            </m:r>
                          </m:e>
                        </m:ba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𝐴</m:t>
                        </m:r>
                      </m:e>
                      <m:sub>
                        <m:r>
                          <a:rPr lang="en-US" i="1">
                            <a:latin typeface="Cambria Math"/>
                          </a:rPr>
                          <m:t>2</m:t>
                        </m:r>
                      </m:sub>
                    </m:sSub>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a:rPr>
                              <m:t>𝑣</m:t>
                            </m:r>
                          </m:e>
                        </m:bar>
                      </m:e>
                      <m:sub>
                        <m:r>
                          <a:rPr lang="en-US" i="1">
                            <a:latin typeface="Cambria Math"/>
                          </a:rPr>
                          <m:t>2</m:t>
                        </m:r>
                      </m:sub>
                    </m:sSub>
                  </m:oMath>
                </a14:m>
                <a:endParaRPr lang="en-US" dirty="0"/>
              </a:p>
              <a:p>
                <a:r>
                  <a:rPr lang="en-US" dirty="0"/>
                  <a:t>If incompressible and several branches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𝑛</m:t>
                        </m:r>
                      </m:e>
                      <m:sub>
                        <m:r>
                          <a:rPr lang="en-US" i="1">
                            <a:latin typeface="Cambria Math"/>
                          </a:rPr>
                          <m:t>1</m:t>
                        </m:r>
                      </m:sub>
                    </m:sSub>
                    <m:sSub>
                      <m:sSubPr>
                        <m:ctrlPr>
                          <a:rPr lang="en-US" i="1">
                            <a:latin typeface="Cambria Math" panose="02040503050406030204" pitchFamily="18" charset="0"/>
                          </a:rPr>
                        </m:ctrlPr>
                      </m:sSubPr>
                      <m:e>
                        <m:r>
                          <a:rPr lang="en-US" i="1">
                            <a:latin typeface="Cambria Math"/>
                          </a:rPr>
                          <m:t>𝐴</m:t>
                        </m:r>
                      </m:e>
                      <m:sub>
                        <m:r>
                          <a:rPr lang="en-US" i="1">
                            <a:latin typeface="Cambria Math"/>
                          </a:rPr>
                          <m:t>1</m:t>
                        </m:r>
                      </m:sub>
                    </m:sSub>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a:rPr>
                              <m:t>𝑣</m:t>
                            </m:r>
                          </m:e>
                        </m:ba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𝑛</m:t>
                        </m:r>
                      </m:e>
                      <m:sub>
                        <m:r>
                          <a:rPr lang="en-US" i="1">
                            <a:latin typeface="Cambria Math"/>
                          </a:rPr>
                          <m:t>2</m:t>
                        </m:r>
                      </m:sub>
                    </m:sSub>
                    <m:sSub>
                      <m:sSubPr>
                        <m:ctrlPr>
                          <a:rPr lang="en-US" i="1">
                            <a:latin typeface="Cambria Math" panose="02040503050406030204" pitchFamily="18" charset="0"/>
                          </a:rPr>
                        </m:ctrlPr>
                      </m:sSubPr>
                      <m:e>
                        <m:r>
                          <a:rPr lang="en-US" i="1">
                            <a:latin typeface="Cambria Math"/>
                          </a:rPr>
                          <m:t>𝐴</m:t>
                        </m:r>
                      </m:e>
                      <m:sub>
                        <m:r>
                          <a:rPr lang="en-US" i="1">
                            <a:latin typeface="Cambria Math"/>
                          </a:rPr>
                          <m:t>2</m:t>
                        </m:r>
                      </m:sub>
                    </m:sSub>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a:rPr>
                              <m:t>𝑣</m:t>
                            </m:r>
                          </m:e>
                        </m:bar>
                      </m:e>
                      <m:sub>
                        <m:r>
                          <a:rPr lang="en-US" i="1">
                            <a:latin typeface="Cambria Math"/>
                          </a:rPr>
                          <m:t>2</m:t>
                        </m:r>
                      </m:sub>
                    </m:sSub>
                  </m:oMath>
                </a14:m>
                <a:endParaRPr lang="en-US" dirty="0"/>
              </a:p>
              <a:p>
                <a:endParaRPr lang="en-US" dirty="0"/>
              </a:p>
            </p:txBody>
          </p:sp>
        </mc:Choice>
        <mc:Fallback xmlns="">
          <p:sp>
            <p:nvSpPr>
              <p:cNvPr id="8" name="Content Placeholder 3"/>
              <p:cNvSpPr>
                <a:spLocks noGrp="1" noRot="1" noChangeAspect="1" noMove="1" noResize="1" noEditPoints="1" noAdjustHandles="1" noChangeArrowheads="1" noChangeShapeType="1" noTextEdit="1"/>
              </p:cNvSpPr>
              <p:nvPr>
                <p:ph sz="quarter" idx="14"/>
              </p:nvPr>
            </p:nvSpPr>
            <p:spPr>
              <a:blipFill>
                <a:blip r:embed="rId3"/>
                <a:stretch>
                  <a:fillRect l="-2159" t="-1014"/>
                </a:stretch>
              </a:blipFill>
            </p:spPr>
            <p:txBody>
              <a:bodyPr/>
              <a:lstStyle/>
              <a:p>
                <a:r>
                  <a:rPr lang="en-US">
                    <a:noFill/>
                  </a:rPr>
                  <a:t> </a:t>
                </a:r>
              </a:p>
            </p:txBody>
          </p:sp>
        </mc:Fallback>
      </mc:AlternateContent>
    </p:spTree>
    <p:extLst>
      <p:ext uri="{BB962C8B-B14F-4D97-AF65-F5344CB8AC3E}">
        <p14:creationId xmlns:p14="http://schemas.microsoft.com/office/powerpoint/2010/main" val="18376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ffectLst/>
              </a:rPr>
              <a:t>05-05 Flow Rate and Bernoulli’s Equation</a:t>
            </a:r>
            <a:endParaRPr lang="en-US" dirty="0"/>
          </a:p>
        </p:txBody>
      </p:sp>
      <p:grpSp>
        <p:nvGrpSpPr>
          <p:cNvPr id="4" name="Group 3"/>
          <p:cNvGrpSpPr/>
          <p:nvPr/>
        </p:nvGrpSpPr>
        <p:grpSpPr>
          <a:xfrm>
            <a:off x="1257300" y="2400300"/>
            <a:ext cx="7658100" cy="1543050"/>
            <a:chOff x="1257300" y="2400300"/>
            <a:chExt cx="7658100" cy="1543050"/>
          </a:xfrm>
        </p:grpSpPr>
        <p:sp>
          <p:nvSpPr>
            <p:cNvPr id="5" name="Freeform 4"/>
            <p:cNvSpPr/>
            <p:nvPr/>
          </p:nvSpPr>
          <p:spPr>
            <a:xfrm>
              <a:off x="1257300" y="2400300"/>
              <a:ext cx="6934200" cy="1543050"/>
            </a:xfrm>
            <a:custGeom>
              <a:avLst/>
              <a:gdLst>
                <a:gd name="connsiteX0" fmla="*/ 0 w 6934200"/>
                <a:gd name="connsiteY0" fmla="*/ 0 h 2057400"/>
                <a:gd name="connsiteX1" fmla="*/ 6934200 w 6934200"/>
                <a:gd name="connsiteY1" fmla="*/ 0 h 2057400"/>
                <a:gd name="connsiteX2" fmla="*/ 6934200 w 6934200"/>
                <a:gd name="connsiteY2" fmla="*/ 2057400 h 2057400"/>
                <a:gd name="connsiteX3" fmla="*/ 0 w 6934200"/>
                <a:gd name="connsiteY3" fmla="*/ 2057400 h 2057400"/>
                <a:gd name="connsiteX4" fmla="*/ 0 w 6934200"/>
                <a:gd name="connsiteY4" fmla="*/ 0 h 2057400"/>
                <a:gd name="connsiteX0" fmla="*/ 0 w 6934200"/>
                <a:gd name="connsiteY0" fmla="*/ 0 h 2057400"/>
                <a:gd name="connsiteX1" fmla="*/ 2019300 w 6934200"/>
                <a:gd name="connsiteY1" fmla="*/ 596900 h 2057400"/>
                <a:gd name="connsiteX2" fmla="*/ 6934200 w 6934200"/>
                <a:gd name="connsiteY2" fmla="*/ 0 h 2057400"/>
                <a:gd name="connsiteX3" fmla="*/ 6934200 w 6934200"/>
                <a:gd name="connsiteY3" fmla="*/ 2057400 h 2057400"/>
                <a:gd name="connsiteX4" fmla="*/ 0 w 6934200"/>
                <a:gd name="connsiteY4" fmla="*/ 2057400 h 2057400"/>
                <a:gd name="connsiteX5" fmla="*/ 0 w 6934200"/>
                <a:gd name="connsiteY5" fmla="*/ 0 h 2057400"/>
                <a:gd name="connsiteX0" fmla="*/ 0 w 6934200"/>
                <a:gd name="connsiteY0" fmla="*/ 0 h 2057400"/>
                <a:gd name="connsiteX1" fmla="*/ 2019300 w 6934200"/>
                <a:gd name="connsiteY1" fmla="*/ 596900 h 2057400"/>
                <a:gd name="connsiteX2" fmla="*/ 4559300 w 6934200"/>
                <a:gd name="connsiteY2" fmla="*/ 554038 h 2057400"/>
                <a:gd name="connsiteX3" fmla="*/ 6934200 w 6934200"/>
                <a:gd name="connsiteY3" fmla="*/ 0 h 2057400"/>
                <a:gd name="connsiteX4" fmla="*/ 6934200 w 6934200"/>
                <a:gd name="connsiteY4" fmla="*/ 2057400 h 2057400"/>
                <a:gd name="connsiteX5" fmla="*/ 0 w 6934200"/>
                <a:gd name="connsiteY5" fmla="*/ 2057400 h 2057400"/>
                <a:gd name="connsiteX6" fmla="*/ 0 w 6934200"/>
                <a:gd name="connsiteY6" fmla="*/ 0 h 2057400"/>
                <a:gd name="connsiteX0" fmla="*/ 0 w 6934200"/>
                <a:gd name="connsiteY0" fmla="*/ 0 h 2057400"/>
                <a:gd name="connsiteX1" fmla="*/ 2019300 w 6934200"/>
                <a:gd name="connsiteY1" fmla="*/ 596900 h 2057400"/>
                <a:gd name="connsiteX2" fmla="*/ 4559300 w 6934200"/>
                <a:gd name="connsiteY2" fmla="*/ 554038 h 2057400"/>
                <a:gd name="connsiteX3" fmla="*/ 6934200 w 6934200"/>
                <a:gd name="connsiteY3" fmla="*/ 274638 h 2057400"/>
                <a:gd name="connsiteX4" fmla="*/ 6934200 w 6934200"/>
                <a:gd name="connsiteY4" fmla="*/ 2057400 h 2057400"/>
                <a:gd name="connsiteX5" fmla="*/ 0 w 6934200"/>
                <a:gd name="connsiteY5" fmla="*/ 2057400 h 2057400"/>
                <a:gd name="connsiteX6" fmla="*/ 0 w 6934200"/>
                <a:gd name="connsiteY6" fmla="*/ 0 h 2057400"/>
                <a:gd name="connsiteX0" fmla="*/ 0 w 6934200"/>
                <a:gd name="connsiteY0" fmla="*/ 0 h 2057400"/>
                <a:gd name="connsiteX1" fmla="*/ 2019300 w 6934200"/>
                <a:gd name="connsiteY1" fmla="*/ 596900 h 2057400"/>
                <a:gd name="connsiteX2" fmla="*/ 4559300 w 6934200"/>
                <a:gd name="connsiteY2" fmla="*/ 554038 h 2057400"/>
                <a:gd name="connsiteX3" fmla="*/ 6934200 w 6934200"/>
                <a:gd name="connsiteY3" fmla="*/ 274638 h 2057400"/>
                <a:gd name="connsiteX4" fmla="*/ 6934200 w 6934200"/>
                <a:gd name="connsiteY4" fmla="*/ 2057400 h 2057400"/>
                <a:gd name="connsiteX5" fmla="*/ 1981200 w 6934200"/>
                <a:gd name="connsiteY5" fmla="*/ 1409700 h 2057400"/>
                <a:gd name="connsiteX6" fmla="*/ 0 w 6934200"/>
                <a:gd name="connsiteY6" fmla="*/ 2057400 h 2057400"/>
                <a:gd name="connsiteX7" fmla="*/ 0 w 6934200"/>
                <a:gd name="connsiteY7" fmla="*/ 0 h 2057400"/>
                <a:gd name="connsiteX0" fmla="*/ 0 w 6934200"/>
                <a:gd name="connsiteY0" fmla="*/ 0 h 2057400"/>
                <a:gd name="connsiteX1" fmla="*/ 2019300 w 6934200"/>
                <a:gd name="connsiteY1" fmla="*/ 596900 h 2057400"/>
                <a:gd name="connsiteX2" fmla="*/ 4559300 w 6934200"/>
                <a:gd name="connsiteY2" fmla="*/ 554038 h 2057400"/>
                <a:gd name="connsiteX3" fmla="*/ 6934200 w 6934200"/>
                <a:gd name="connsiteY3" fmla="*/ 274638 h 2057400"/>
                <a:gd name="connsiteX4" fmla="*/ 6934200 w 6934200"/>
                <a:gd name="connsiteY4" fmla="*/ 2057400 h 2057400"/>
                <a:gd name="connsiteX5" fmla="*/ 4597400 w 6934200"/>
                <a:gd name="connsiteY5" fmla="*/ 1371600 h 2057400"/>
                <a:gd name="connsiteX6" fmla="*/ 1981200 w 6934200"/>
                <a:gd name="connsiteY6" fmla="*/ 1409700 h 2057400"/>
                <a:gd name="connsiteX7" fmla="*/ 0 w 6934200"/>
                <a:gd name="connsiteY7" fmla="*/ 2057400 h 2057400"/>
                <a:gd name="connsiteX8" fmla="*/ 0 w 6934200"/>
                <a:gd name="connsiteY8" fmla="*/ 0 h 2057400"/>
                <a:gd name="connsiteX0" fmla="*/ 0 w 6934200"/>
                <a:gd name="connsiteY0" fmla="*/ 0 h 2057400"/>
                <a:gd name="connsiteX1" fmla="*/ 2019300 w 6934200"/>
                <a:gd name="connsiteY1" fmla="*/ 596900 h 2057400"/>
                <a:gd name="connsiteX2" fmla="*/ 4559300 w 6934200"/>
                <a:gd name="connsiteY2" fmla="*/ 554038 h 2057400"/>
                <a:gd name="connsiteX3" fmla="*/ 6934200 w 6934200"/>
                <a:gd name="connsiteY3" fmla="*/ 274638 h 2057400"/>
                <a:gd name="connsiteX4" fmla="*/ 6934200 w 6934200"/>
                <a:gd name="connsiteY4" fmla="*/ 1676400 h 2057400"/>
                <a:gd name="connsiteX5" fmla="*/ 4597400 w 6934200"/>
                <a:gd name="connsiteY5" fmla="*/ 1371600 h 2057400"/>
                <a:gd name="connsiteX6" fmla="*/ 1981200 w 6934200"/>
                <a:gd name="connsiteY6" fmla="*/ 1409700 h 2057400"/>
                <a:gd name="connsiteX7" fmla="*/ 0 w 6934200"/>
                <a:gd name="connsiteY7" fmla="*/ 2057400 h 2057400"/>
                <a:gd name="connsiteX8" fmla="*/ 0 w 6934200"/>
                <a:gd name="connsiteY8"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4200" h="2057400">
                  <a:moveTo>
                    <a:pt x="0" y="0"/>
                  </a:moveTo>
                  <a:lnTo>
                    <a:pt x="2019300" y="596900"/>
                  </a:lnTo>
                  <a:lnTo>
                    <a:pt x="4559300" y="554038"/>
                  </a:lnTo>
                  <a:lnTo>
                    <a:pt x="6934200" y="274638"/>
                  </a:lnTo>
                  <a:lnTo>
                    <a:pt x="6934200" y="1676400"/>
                  </a:lnTo>
                  <a:lnTo>
                    <a:pt x="4597400" y="1371600"/>
                  </a:lnTo>
                  <a:lnTo>
                    <a:pt x="1981200" y="1409700"/>
                  </a:lnTo>
                  <a:lnTo>
                    <a:pt x="0" y="2057400"/>
                  </a:lnTo>
                  <a:lnTo>
                    <a:pt x="0" y="0"/>
                  </a:lnTo>
                  <a:close/>
                </a:path>
              </a:pathLst>
            </a:custGeom>
            <a:ln w="19050"/>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extBox 5"/>
            <p:cNvSpPr txBox="1"/>
            <p:nvPr/>
          </p:nvSpPr>
          <p:spPr>
            <a:xfrm>
              <a:off x="1257300" y="2996000"/>
              <a:ext cx="952500" cy="461665"/>
            </a:xfrm>
            <a:prstGeom prst="rect">
              <a:avLst/>
            </a:prstGeom>
            <a:noFill/>
          </p:spPr>
          <p:txBody>
            <a:bodyPr wrap="square" rtlCol="0">
              <a:spAutoFit/>
            </a:bodyPr>
            <a:lstStyle/>
            <a:p>
              <a:r>
                <a:rPr lang="en-US" sz="2400" dirty="0">
                  <a:solidFill>
                    <a:schemeClr val="bg1"/>
                  </a:solidFill>
                </a:rPr>
                <a:t>A</a:t>
              </a:r>
            </a:p>
          </p:txBody>
        </p:sp>
        <p:sp>
          <p:nvSpPr>
            <p:cNvPr id="7" name="TextBox 6"/>
            <p:cNvSpPr txBox="1"/>
            <p:nvPr/>
          </p:nvSpPr>
          <p:spPr>
            <a:xfrm>
              <a:off x="4343400" y="3000375"/>
              <a:ext cx="990600" cy="461665"/>
            </a:xfrm>
            <a:prstGeom prst="rect">
              <a:avLst/>
            </a:prstGeom>
            <a:noFill/>
          </p:spPr>
          <p:txBody>
            <a:bodyPr wrap="square" rtlCol="0">
              <a:spAutoFit/>
            </a:bodyPr>
            <a:lstStyle/>
            <a:p>
              <a:r>
                <a:rPr lang="en-US" sz="2400" dirty="0">
                  <a:solidFill>
                    <a:schemeClr val="bg1"/>
                  </a:solidFill>
                </a:rPr>
                <a:t>B</a:t>
              </a:r>
              <a:endParaRPr lang="en-US" dirty="0">
                <a:solidFill>
                  <a:schemeClr val="bg1"/>
                </a:solidFill>
              </a:endParaRPr>
            </a:p>
          </p:txBody>
        </p:sp>
        <p:sp>
          <p:nvSpPr>
            <p:cNvPr id="8" name="TextBox 7"/>
            <p:cNvSpPr txBox="1"/>
            <p:nvPr/>
          </p:nvSpPr>
          <p:spPr>
            <a:xfrm>
              <a:off x="7886700" y="2996000"/>
              <a:ext cx="1028700" cy="461665"/>
            </a:xfrm>
            <a:prstGeom prst="rect">
              <a:avLst/>
            </a:prstGeom>
            <a:noFill/>
          </p:spPr>
          <p:txBody>
            <a:bodyPr wrap="square" rtlCol="0">
              <a:spAutoFit/>
            </a:bodyPr>
            <a:lstStyle/>
            <a:p>
              <a:r>
                <a:rPr lang="en-US" sz="2400" dirty="0">
                  <a:solidFill>
                    <a:schemeClr val="bg1"/>
                  </a:solidFill>
                </a:rPr>
                <a:t>C</a:t>
              </a:r>
            </a:p>
          </p:txBody>
        </p:sp>
      </p:grpSp>
      <p:sp>
        <p:nvSpPr>
          <p:cNvPr id="10" name="Content Placeholder 1"/>
          <p:cNvSpPr>
            <a:spLocks noGrp="1"/>
          </p:cNvSpPr>
          <p:nvPr>
            <p:ph sz="quarter" idx="13"/>
          </p:nvPr>
        </p:nvSpPr>
        <p:spPr/>
        <p:txBody>
          <a:bodyPr/>
          <a:lstStyle/>
          <a:p>
            <a:r>
              <a:rPr lang="en-US" dirty="0"/>
              <a:t>Where does the water flow the fastest?</a:t>
            </a:r>
          </a:p>
        </p:txBody>
      </p:sp>
    </p:spTree>
    <p:extLst>
      <p:ext uri="{BB962C8B-B14F-4D97-AF65-F5344CB8AC3E}">
        <p14:creationId xmlns:p14="http://schemas.microsoft.com/office/powerpoint/2010/main" val="2504514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ffectLst/>
              </a:rPr>
              <a:t>05-05 Flow Rate and Bernoulli’s Equation</a:t>
            </a:r>
            <a:endParaRPr lang="en-US" dirty="0"/>
          </a:p>
        </p:txBody>
      </p:sp>
      <p:sp>
        <p:nvSpPr>
          <p:cNvPr id="5" name="Content Placeholder 1"/>
          <p:cNvSpPr>
            <a:spLocks noGrp="1"/>
          </p:cNvSpPr>
          <p:nvPr>
            <p:ph sz="quarter" idx="13"/>
          </p:nvPr>
        </p:nvSpPr>
        <p:spPr/>
        <p:txBody>
          <a:bodyPr/>
          <a:lstStyle/>
          <a:p>
            <a:r>
              <a:rPr lang="en-US" dirty="0"/>
              <a:t>A garden hose has a diameter of 2 cm and water enters it at 0.5 m/s.  You block 90% of the end of the hose with your thumb.  How fast does the water exit the hose?</a:t>
            </a:r>
          </a:p>
          <a:p>
            <a:endParaRPr lang="en-US" dirty="0"/>
          </a:p>
          <a:p>
            <a:r>
              <a:rPr lang="en-US" i="1" dirty="0"/>
              <a:t>v</a:t>
            </a:r>
            <a:r>
              <a:rPr lang="en-US" dirty="0"/>
              <a:t> = 5 m/s</a:t>
            </a:r>
          </a:p>
        </p:txBody>
      </p:sp>
    </p:spTree>
    <p:extLst>
      <p:ext uri="{BB962C8B-B14F-4D97-AF65-F5344CB8AC3E}">
        <p14:creationId xmlns:p14="http://schemas.microsoft.com/office/powerpoint/2010/main" val="247398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05-05 Flow Rate and Bernoulli’s Equation</a:t>
            </a:r>
            <a:endParaRPr lang="en-US" dirty="0"/>
          </a:p>
        </p:txBody>
      </p:sp>
      <mc:AlternateContent xmlns:mc="http://schemas.openxmlformats.org/markup-compatibility/2006" xmlns:a14="http://schemas.microsoft.com/office/drawing/2010/main">
        <mc:Choice Requires="a14">
          <p:sp>
            <p:nvSpPr>
              <p:cNvPr id="5" name="Content Placeholder 2"/>
              <p:cNvSpPr>
                <a:spLocks noGrp="1"/>
              </p:cNvSpPr>
              <p:nvPr>
                <p:ph sz="quarter" idx="13"/>
              </p:nvPr>
            </p:nvSpPr>
            <p:spPr/>
            <p:txBody>
              <a:bodyPr/>
              <a:lstStyle/>
              <a:p>
                <a:r>
                  <a:rPr lang="en-US" dirty="0"/>
                  <a:t>When a fluid goes through narrower channel, it speeds up</a:t>
                </a:r>
              </a:p>
              <a:p>
                <a:r>
                  <a:rPr lang="en-US" dirty="0"/>
                  <a:t>It increases kinetic energy</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𝑛𝑒𝑡</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sub>
                      <m:sup>
                        <m:r>
                          <a:rPr lang="en-US" b="0" i="1" smtClean="0">
                            <a:latin typeface="Cambria Math"/>
                          </a:rPr>
                          <m:t>2</m:t>
                        </m:r>
                      </m:sup>
                    </m:sSubSup>
                  </m:oMath>
                </a14:m>
                <a:endParaRPr lang="en-US" b="0" dirty="0"/>
              </a:p>
              <a:p>
                <a:endParaRPr lang="en-US" dirty="0"/>
              </a:p>
              <a:p>
                <a:r>
                  <a:rPr lang="en-US" dirty="0"/>
                  <a:t>Net work comes from pressure pushing the fluid</a:t>
                </a:r>
              </a:p>
              <a:p>
                <a:endParaRPr lang="en-US" dirty="0"/>
              </a:p>
            </p:txBody>
          </p:sp>
        </mc:Choice>
        <mc:Fallback xmlns="">
          <p:sp>
            <p:nvSpPr>
              <p:cNvPr id="5" name="Content Placeholder 2"/>
              <p:cNvSpPr>
                <a:spLocks noGrp="1" noRot="1" noChangeAspect="1" noMove="1" noResize="1" noEditPoints="1" noAdjustHandles="1" noChangeArrowheads="1" noChangeShapeType="1" noTextEdit="1"/>
              </p:cNvSpPr>
              <p:nvPr>
                <p:ph sz="quarter" idx="13"/>
              </p:nvPr>
            </p:nvSpPr>
            <p:spPr>
              <a:blipFill>
                <a:blip r:embed="rId2"/>
                <a:stretch>
                  <a:fillRect l="-1067" t="-1007"/>
                </a:stretch>
              </a:blipFill>
            </p:spPr>
            <p:txBody>
              <a:bodyPr/>
              <a:lstStyle/>
              <a:p>
                <a:r>
                  <a:rPr lang="en-US">
                    <a:noFill/>
                  </a:rPr>
                  <a:t> </a:t>
                </a:r>
              </a:p>
            </p:txBody>
          </p:sp>
        </mc:Fallback>
      </mc:AlternateContent>
    </p:spTree>
    <p:extLst>
      <p:ext uri="{BB962C8B-B14F-4D97-AF65-F5344CB8AC3E}">
        <p14:creationId xmlns:p14="http://schemas.microsoft.com/office/powerpoint/2010/main" val="311315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05-05 Flow Rate and Bernoulli’s Equation</a:t>
            </a:r>
            <a:endParaRPr lang="en-US" dirty="0"/>
          </a:p>
        </p:txBody>
      </p:sp>
      <mc:AlternateContent xmlns:mc="http://schemas.openxmlformats.org/markup-compatibility/2006" xmlns:a14="http://schemas.microsoft.com/office/drawing/2010/main">
        <mc:Choice Requires="a14">
          <p:sp>
            <p:nvSpPr>
              <p:cNvPr id="8" name="Content Placeholder 3"/>
              <p:cNvSpPr>
                <a:spLocks noGrp="1"/>
              </p:cNvSpPr>
              <p:nvPr>
                <p:ph sz="quarter" idx="13"/>
              </p:nvPr>
            </p:nvSpPr>
            <p:spPr/>
            <p:txBody>
              <a:bodyPr>
                <a:normAutofit fontScale="85000" lnSpcReduction="10000"/>
              </a:bodyPr>
              <a:lstStyle/>
              <a:p>
                <a:r>
                  <a:rPr lang="en-US" dirty="0"/>
                  <a:t>Derivation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𝑛𝑒𝑡</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oMath>
                </a14:m>
                <a:endParaRPr lang="en-US" dirty="0"/>
              </a:p>
              <a:p>
                <a14:m>
                  <m:oMath xmlns:m="http://schemas.openxmlformats.org/officeDocument/2006/math">
                    <m:r>
                      <a:rPr lang="en-US" b="0" i="1" smtClean="0">
                        <a:latin typeface="Cambria Math"/>
                      </a:rPr>
                      <m:t>𝐸</m:t>
                    </m:r>
                    <m:r>
                      <a:rPr lang="en-US" b="0" i="1" smtClean="0">
                        <a:latin typeface="Cambria Math"/>
                      </a:rPr>
                      <m:t>=</m:t>
                    </m:r>
                    <m:r>
                      <a:rPr lang="en-US" b="0" i="1" smtClean="0">
                        <a:latin typeface="Cambria Math"/>
                      </a:rPr>
                      <m:t>𝐾𝐸</m:t>
                    </m:r>
                    <m:r>
                      <a:rPr lang="en-US" b="0" i="1" smtClean="0">
                        <a:latin typeface="Cambria Math"/>
                      </a:rPr>
                      <m:t>+</m:t>
                    </m:r>
                    <m:r>
                      <a:rPr lang="en-US" b="0" i="1" smtClean="0">
                        <a:latin typeface="Cambria Math"/>
                      </a:rPr>
                      <m:t>𝑃𝐸</m:t>
                    </m:r>
                  </m:oMath>
                </a14:m>
                <a:br>
                  <a:rPr lang="en-US" b="0" i="1" dirty="0">
                    <a:latin typeface="Cambria Math"/>
                  </a:rPr>
                </a:br>
                <a14:m>
                  <m:oMath xmlns:m="http://schemas.openxmlformats.org/officeDocument/2006/math">
                    <m:r>
                      <a:rPr lang="en-US" b="0" i="0" smtClean="0">
                        <a:latin typeface="Cambria Math"/>
                      </a:rPr>
                      <m:t>=</m:t>
                    </m:r>
                    <m:f>
                      <m:fPr>
                        <m:ctrlPr>
                          <a:rPr lang="en-US" b="0" i="1" smtClean="0">
                            <a:latin typeface="Cambria Math" panose="02040503050406030204" pitchFamily="18" charset="0"/>
                          </a:rPr>
                        </m:ctrlPr>
                      </m:fPr>
                      <m:num>
                        <m:r>
                          <a:rPr lang="en-US" b="0" i="0" smtClean="0">
                            <a:latin typeface="Cambria Math"/>
                          </a:rPr>
                          <m:t>1</m:t>
                        </m:r>
                      </m:num>
                      <m:den>
                        <m:r>
                          <a:rPr lang="en-US" b="0" i="0" smtClean="0">
                            <a:latin typeface="Cambria Math"/>
                          </a:rPr>
                          <m:t>2</m:t>
                        </m:r>
                      </m:den>
                    </m:f>
                    <m:sSup>
                      <m:sSupPr>
                        <m:ctrlPr>
                          <a:rPr lang="en-US" b="0" i="1" smtClean="0">
                            <a:latin typeface="Cambria Math" panose="02040503050406030204" pitchFamily="18" charset="0"/>
                          </a:rPr>
                        </m:ctrlPr>
                      </m:sSupPr>
                      <m:e>
                        <m:r>
                          <a:rPr lang="en-US" b="0" i="1" smtClean="0">
                            <a:latin typeface="Cambria Math"/>
                          </a:rPr>
                          <m:t>𝑚𝑣</m:t>
                        </m:r>
                      </m:e>
                      <m:sup>
                        <m:r>
                          <a:rPr lang="en-US" b="0" i="0" smtClean="0">
                            <a:latin typeface="Cambria Math"/>
                          </a:rPr>
                          <m:t>2</m:t>
                        </m:r>
                      </m:sup>
                    </m:sSup>
                    <m:r>
                      <a:rPr lang="en-US" b="0" i="0" smtClean="0">
                        <a:latin typeface="Cambria Math"/>
                      </a:rPr>
                      <m:t>+</m:t>
                    </m:r>
                    <m:r>
                      <a:rPr lang="en-US" b="0" i="1" smtClean="0">
                        <a:latin typeface="Cambria Math"/>
                      </a:rPr>
                      <m:t>𝑚𝑔h</m:t>
                    </m:r>
                  </m:oMath>
                </a14:m>
                <a:endParaRPr lang="en-US" b="0" i="1" dirty="0">
                  <a:latin typeface="Cambria Math"/>
                </a:endParaRP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𝑛𝑒𝑡</m:t>
                        </m:r>
                      </m:sub>
                    </m:sSub>
                    <m:r>
                      <a:rPr lang="en-US" b="0" i="1" smtClean="0">
                        <a:latin typeface="Cambria Math"/>
                      </a:rPr>
                      <m:t>=</m:t>
                    </m:r>
                    <m:r>
                      <a:rPr lang="en-US" b="0" i="1" smtClean="0">
                        <a:latin typeface="Cambria Math"/>
                      </a:rPr>
                      <m:t>𝐹</m:t>
                    </m:r>
                    <m:r>
                      <a:rPr lang="en-US" b="0" i="1" smtClean="0">
                        <a:latin typeface="Cambria Math"/>
                      </a:rPr>
                      <m:t>⋅</m:t>
                    </m:r>
                    <m:r>
                      <a:rPr lang="en-US" b="0" i="1" smtClean="0">
                        <a:latin typeface="Cambria Math"/>
                      </a:rPr>
                      <m:t>𝑥</m:t>
                    </m:r>
                  </m:oMath>
                </a14:m>
                <a:endParaRPr lang="en-US" b="0" i="1" dirty="0">
                  <a:latin typeface="Cambria Math"/>
                </a:endParaRPr>
              </a:p>
              <a:p>
                <a14:m>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𝐹</m:t>
                        </m:r>
                      </m:num>
                      <m:den>
                        <m:r>
                          <a:rPr lang="en-US" b="0" i="1" smtClean="0">
                            <a:latin typeface="Cambria Math"/>
                          </a:rPr>
                          <m:t>𝐴</m:t>
                        </m:r>
                      </m:den>
                    </m:f>
                    <m:r>
                      <a:rPr lang="en-US" b="0" i="1" smtClean="0">
                        <a:latin typeface="Cambria Math"/>
                      </a:rPr>
                      <m:t>→</m:t>
                    </m:r>
                    <m:r>
                      <a:rPr lang="en-US" b="0" i="1" smtClean="0">
                        <a:latin typeface="Cambria Math"/>
                      </a:rPr>
                      <m:t>𝐹</m:t>
                    </m:r>
                    <m:r>
                      <a:rPr lang="en-US" b="0" i="1" smtClean="0">
                        <a:latin typeface="Cambria Math"/>
                      </a:rPr>
                      <m:t>=</m:t>
                    </m:r>
                    <m:r>
                      <a:rPr lang="en-US" b="0" i="1" smtClean="0">
                        <a:latin typeface="Cambria Math"/>
                      </a:rPr>
                      <m:t>𝑃𝐴</m:t>
                    </m:r>
                    <m:r>
                      <a:rPr lang="en-US" b="0" i="1" smtClean="0">
                        <a:latin typeface="Cambria Math"/>
                      </a:rPr>
                      <m:t>→</m:t>
                    </m:r>
                    <m:r>
                      <a:rPr lang="en-US" b="0" i="1" smtClean="0">
                        <a:latin typeface="Cambria Math"/>
                      </a:rPr>
                      <m:t>𝐹𝑥</m:t>
                    </m:r>
                    <m:r>
                      <a:rPr lang="en-US" b="0" i="1" smtClean="0">
                        <a:latin typeface="Cambria Math"/>
                      </a:rPr>
                      <m:t>=</m:t>
                    </m:r>
                    <m:r>
                      <a:rPr lang="en-US" b="0" i="1" smtClean="0">
                        <a:latin typeface="Cambria Math"/>
                      </a:rPr>
                      <m:t>𝑃𝑉</m:t>
                    </m:r>
                  </m:oMath>
                </a14:m>
                <a:endParaRPr lang="en-US" b="0" i="1" dirty="0">
                  <a:latin typeface="Cambria Math"/>
                </a:endParaRP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𝑛𝑒𝑡</m:t>
                        </m:r>
                      </m:sub>
                    </m:sSub>
                    <m:r>
                      <a:rPr lang="en-US" b="0" i="1" smtClean="0">
                        <a:latin typeface="Cambria Math"/>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e>
                    </m:d>
                    <m:r>
                      <a:rPr lang="en-US" b="0" i="1" smtClean="0">
                        <a:latin typeface="Cambria Math"/>
                      </a:rPr>
                      <m:t>𝑉</m:t>
                    </m:r>
                  </m:oMath>
                </a14:m>
                <a:endParaRPr lang="en-US" b="0" dirty="0"/>
              </a:p>
            </p:txBody>
          </p:sp>
        </mc:Choice>
        <mc:Fallback xmlns="">
          <p:sp>
            <p:nvSpPr>
              <p:cNvPr id="8" name="Content Placeholder 3"/>
              <p:cNvSpPr>
                <a:spLocks noGrp="1" noRot="1" noChangeAspect="1" noMove="1" noResize="1" noEditPoints="1" noAdjustHandles="1" noChangeArrowheads="1" noChangeShapeType="1" noTextEdit="1"/>
              </p:cNvSpPr>
              <p:nvPr>
                <p:ph sz="quarter" idx="13"/>
              </p:nvPr>
            </p:nvSpPr>
            <p:spPr>
              <a:blipFill>
                <a:blip r:embed="rId2"/>
                <a:stretch>
                  <a:fillRect l="-1619" t="-1351" b="-2872"/>
                </a:stretch>
              </a:blipFill>
            </p:spPr>
            <p:txBody>
              <a:bodyPr/>
              <a:lstStyle/>
              <a:p>
                <a:r>
                  <a:rPr lang="en-US">
                    <a:noFill/>
                  </a:rPr>
                  <a:t> </a:t>
                </a:r>
              </a:p>
            </p:txBody>
          </p:sp>
        </mc:Fallback>
      </mc:AlternateContent>
      <p:pic>
        <p:nvPicPr>
          <p:cNvPr id="9" name="Content Placeholder 6" descr="F11.31.jpg"/>
          <p:cNvPicPr>
            <a:picLocks noGrp="1" noChangeAspect="1"/>
          </p:cNvPicPr>
          <p:nvPr>
            <p:ph sz="quarter" idx="14"/>
          </p:nvPr>
        </p:nvPicPr>
        <p:blipFill rotWithShape="1">
          <a:blip r:embed="rId3" cstate="print"/>
          <a:srcRect r="42517" b="9905"/>
          <a:stretch/>
        </p:blipFill>
        <p:spPr>
          <a:xfrm>
            <a:off x="4343401" y="1428750"/>
            <a:ext cx="4792602" cy="3397527"/>
          </a:xfrm>
          <a:prstGeom prst="rect">
            <a:avLst/>
          </a:prstGeom>
          <a:scene3d>
            <a:camera prst="orthographicFront"/>
            <a:lightRig rig="threePt" dir="t"/>
          </a:scene3d>
          <a:sp3d>
            <a:bevelT/>
          </a:sp3d>
        </p:spPr>
      </p:pic>
    </p:spTree>
    <p:extLst>
      <p:ext uri="{BB962C8B-B14F-4D97-AF65-F5344CB8AC3E}">
        <p14:creationId xmlns:p14="http://schemas.microsoft.com/office/powerpoint/2010/main" val="341776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05-01 Fluids and Density</a:t>
            </a:r>
          </a:p>
        </p:txBody>
      </p:sp>
      <p:sp>
        <p:nvSpPr>
          <p:cNvPr id="6" name="Content Placeholder 5"/>
          <p:cNvSpPr>
            <a:spLocks noGrp="1"/>
          </p:cNvSpPr>
          <p:nvPr>
            <p:ph sz="quarter" idx="13"/>
          </p:nvPr>
        </p:nvSpPr>
        <p:spPr/>
        <p:txBody>
          <a:bodyPr/>
          <a:lstStyle/>
          <a:p>
            <a:r>
              <a:rPr lang="en-US" sz="2000" dirty="0"/>
              <a:t>Gas</a:t>
            </a:r>
          </a:p>
          <a:p>
            <a:pPr lvl="1"/>
            <a:r>
              <a:rPr lang="en-US" sz="2000" dirty="0"/>
              <a:t>Atoms far apart</a:t>
            </a:r>
          </a:p>
          <a:p>
            <a:pPr lvl="1"/>
            <a:r>
              <a:rPr lang="en-US" sz="2000" dirty="0"/>
              <a:t>Neither set volume or shape</a:t>
            </a:r>
          </a:p>
          <a:p>
            <a:pPr lvl="1"/>
            <a:r>
              <a:rPr lang="en-US" sz="2000" dirty="0"/>
              <a:t>Compressible</a:t>
            </a:r>
          </a:p>
          <a:p>
            <a:endParaRPr lang="en-US" dirty="0"/>
          </a:p>
        </p:txBody>
      </p:sp>
      <p:sp>
        <p:nvSpPr>
          <p:cNvPr id="7" name="Content Placeholder 6"/>
          <p:cNvSpPr>
            <a:spLocks noGrp="1"/>
          </p:cNvSpPr>
          <p:nvPr>
            <p:ph sz="quarter" idx="14"/>
          </p:nvPr>
        </p:nvSpPr>
        <p:spPr/>
        <p:txBody>
          <a:bodyPr/>
          <a:lstStyle/>
          <a:p>
            <a:r>
              <a:rPr lang="en-US" sz="2000" dirty="0"/>
              <a:t>Fluids</a:t>
            </a:r>
          </a:p>
          <a:p>
            <a:pPr lvl="1"/>
            <a:r>
              <a:rPr lang="en-US" sz="2000" dirty="0"/>
              <a:t>Flow</a:t>
            </a:r>
          </a:p>
          <a:p>
            <a:pPr lvl="1"/>
            <a:r>
              <a:rPr lang="en-US" sz="2000" dirty="0"/>
              <a:t>Both liquids and gases</a:t>
            </a:r>
          </a:p>
          <a:p>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271" t="317" r="572" b="9929"/>
          <a:stretch/>
        </p:blipFill>
        <p:spPr bwMode="auto">
          <a:xfrm>
            <a:off x="685800" y="3143250"/>
            <a:ext cx="2209800" cy="192677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9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effectLst/>
              </a:rPr>
              <a:t>05-05 Flow Rate and Bernoulli’s Equation</a:t>
            </a:r>
            <a:endParaRPr lang="en-US" dirty="0"/>
          </a:p>
        </p:txBody>
      </p:sp>
      <mc:AlternateContent xmlns:mc="http://schemas.openxmlformats.org/markup-compatibility/2006" xmlns:a14="http://schemas.microsoft.com/office/drawing/2010/main">
        <mc:Choice Requires="a14">
          <p:sp>
            <p:nvSpPr>
              <p:cNvPr id="6" name="Content Placeholder 2"/>
              <p:cNvSpPr>
                <a:spLocks noGrp="1"/>
              </p:cNvSpPr>
              <p:nvPr>
                <p:ph sz="quarter" idx="13"/>
              </p:nvPr>
            </p:nvSpPr>
            <p:spPr/>
            <p:txBody>
              <a:bodyPr>
                <a:normAutofit fontScale="77500" lnSpcReduction="20000"/>
              </a:bodyPr>
              <a:lstStyle/>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𝑛𝑒𝑡</m:t>
                        </m:r>
                      </m:sub>
                    </m:sSub>
                    <m:r>
                      <a:rPr lang="en-US" b="0" i="1" smtClean="0">
                        <a:latin typeface="Cambria Math"/>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e>
                    </m:d>
                    <m:r>
                      <a:rPr lang="en-US" b="0" i="1" smtClean="0">
                        <a:latin typeface="Cambria Math"/>
                      </a:rPr>
                      <m:t>𝑉</m:t>
                    </m:r>
                    <m:r>
                      <a:rPr lang="en-US" b="0" i="1" smtClean="0">
                        <a:latin typeface="Cambria Math"/>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2</m:t>
                            </m:r>
                          </m:sup>
                        </m:sSubSup>
                        <m:r>
                          <a:rPr lang="en-US" b="0" i="1" smtClean="0">
                            <a:latin typeface="Cambria Math"/>
                          </a:rPr>
                          <m:t>+</m:t>
                        </m:r>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1</m:t>
                            </m:r>
                          </m:sub>
                        </m:sSub>
                      </m:e>
                    </m:d>
                    <m:r>
                      <a:rPr lang="en-US" b="0" i="1" smtClean="0">
                        <a:latin typeface="Cambria Math"/>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2</m:t>
                            </m:r>
                          </m:sub>
                          <m:sup>
                            <m:r>
                              <a:rPr lang="en-US" b="0" i="1" smtClean="0">
                                <a:latin typeface="Cambria Math"/>
                              </a:rPr>
                              <m:t>2</m:t>
                            </m:r>
                          </m:sup>
                        </m:sSubSup>
                        <m:r>
                          <a:rPr lang="en-US" b="0" i="1" smtClean="0">
                            <a:latin typeface="Cambria Math"/>
                          </a:rPr>
                          <m:t>+</m:t>
                        </m:r>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2</m:t>
                            </m:r>
                          </m:sub>
                        </m:sSub>
                      </m:e>
                    </m:d>
                  </m:oMath>
                </a14:m>
                <a:r>
                  <a:rPr lang="en-US" b="0" dirty="0"/>
                  <a:t> </a:t>
                </a:r>
              </a:p>
              <a:p>
                <a:r>
                  <a:rPr lang="en-US" dirty="0"/>
                  <a:t>Divide by V and rearrange</a:t>
                </a:r>
              </a:p>
              <a:p>
                <a:pPr lvl="1"/>
                <a14:m>
                  <m:oMath xmlns:m="http://schemas.openxmlformats.org/officeDocument/2006/math">
                    <m:r>
                      <a:rPr lang="en-US" b="0" i="1" smtClean="0">
                        <a:latin typeface="Cambria Math"/>
                      </a:rPr>
                      <m:t>𝜌</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𝑉</m:t>
                        </m:r>
                      </m:den>
                    </m:f>
                  </m:oMath>
                </a14:m>
                <a:endParaRPr lang="en-US" b="0" dirty="0"/>
              </a:p>
              <a:p>
                <a:endParaRPr lang="en-US" dirty="0"/>
              </a:p>
              <a:p>
                <a:r>
                  <a:rPr lang="en-US" dirty="0"/>
                  <a:t>Bernoulli’s Equation</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𝜌</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2</m:t>
                          </m:r>
                        </m:sup>
                      </m:sSubSup>
                      <m:r>
                        <a:rPr lang="en-US" b="0" i="1" smtClean="0">
                          <a:latin typeface="Cambria Math"/>
                        </a:rPr>
                        <m:t>+</m:t>
                      </m:r>
                      <m:r>
                        <a:rPr lang="en-US" b="0" i="1" smtClean="0">
                          <a:latin typeface="Cambria Math"/>
                        </a:rPr>
                        <m:t>𝜌</m:t>
                      </m:r>
                      <m:r>
                        <a:rPr lang="en-US" b="0" i="1" smtClean="0">
                          <a:latin typeface="Cambria Math"/>
                        </a:rPr>
                        <m:t>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𝜌</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2</m:t>
                          </m:r>
                        </m:sub>
                        <m:sup>
                          <m:r>
                            <a:rPr lang="en-US" b="0" i="1" smtClean="0">
                              <a:latin typeface="Cambria Math"/>
                            </a:rPr>
                            <m:t>2</m:t>
                          </m:r>
                        </m:sup>
                      </m:sSubSup>
                      <m:r>
                        <a:rPr lang="en-US" b="0" i="1" smtClean="0">
                          <a:latin typeface="Cambria Math"/>
                        </a:rPr>
                        <m:t>+</m:t>
                      </m:r>
                      <m:r>
                        <a:rPr lang="en-US" b="0" i="1" smtClean="0">
                          <a:latin typeface="Cambria Math"/>
                        </a:rPr>
                        <m:t>𝜌</m:t>
                      </m:r>
                      <m:r>
                        <a:rPr lang="en-US" b="0" i="1" smtClean="0">
                          <a:latin typeface="Cambria Math"/>
                        </a:rPr>
                        <m:t>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2</m:t>
                          </m:r>
                        </m:sub>
                      </m:sSub>
                    </m:oMath>
                  </m:oMathPara>
                </a14:m>
                <a:endParaRPr lang="en-US" dirty="0"/>
              </a:p>
              <a:p>
                <a:r>
                  <a:rPr lang="en-US" dirty="0"/>
                  <a:t>This is a form of conservation of energy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𝑛𝑐</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oMath>
                </a14:m>
                <a:r>
                  <a:rPr lang="en-US" dirty="0"/>
                  <a:t> where the net work comes from the pressure in the fluid.</a:t>
                </a:r>
              </a:p>
            </p:txBody>
          </p:sp>
        </mc:Choice>
        <mc:Fallback xmlns="">
          <p:sp>
            <p:nvSpPr>
              <p:cNvPr id="6" name="Content Placeholder 2"/>
              <p:cNvSpPr>
                <a:spLocks noGrp="1" noRot="1" noChangeAspect="1" noMove="1" noResize="1" noEditPoints="1" noAdjustHandles="1" noChangeArrowheads="1" noChangeShapeType="1" noTextEdit="1"/>
              </p:cNvSpPr>
              <p:nvPr>
                <p:ph sz="quarter" idx="13"/>
              </p:nvPr>
            </p:nvSpPr>
            <p:spPr>
              <a:blipFill>
                <a:blip r:embed="rId2"/>
                <a:stretch>
                  <a:fillRect l="-667" b="-1678"/>
                </a:stretch>
              </a:blipFill>
            </p:spPr>
            <p:txBody>
              <a:bodyPr/>
              <a:lstStyle/>
              <a:p>
                <a:r>
                  <a:rPr lang="en-US">
                    <a:noFill/>
                  </a:rPr>
                  <a:t> </a:t>
                </a:r>
              </a:p>
            </p:txBody>
          </p:sp>
        </mc:Fallback>
      </mc:AlternateContent>
    </p:spTree>
    <p:extLst>
      <p:ext uri="{BB962C8B-B14F-4D97-AF65-F5344CB8AC3E}">
        <p14:creationId xmlns:p14="http://schemas.microsoft.com/office/powerpoint/2010/main" val="170027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ffectLst/>
              </a:rPr>
              <a:t>05-05 Flow Rate and Bernoulli’s Equation</a:t>
            </a:r>
            <a:endParaRPr lang="en-US" dirty="0"/>
          </a:p>
        </p:txBody>
      </p:sp>
      <p:sp>
        <p:nvSpPr>
          <p:cNvPr id="5" name="Content Placeholder 1"/>
          <p:cNvSpPr>
            <a:spLocks noGrp="1"/>
          </p:cNvSpPr>
          <p:nvPr>
            <p:ph sz="quarter" idx="13"/>
          </p:nvPr>
        </p:nvSpPr>
        <p:spPr/>
        <p:txBody>
          <a:bodyPr>
            <a:normAutofit lnSpcReduction="10000"/>
          </a:bodyPr>
          <a:lstStyle/>
          <a:p>
            <a:r>
              <a:rPr lang="en-US" dirty="0"/>
              <a:t>Think about driving down a road with something in your car’s trunk.  The object is too large to completely shut the trunk lid.  While the car is stopped, the lid quietly rests as far down as it can go.  As you drive down the road, why does the trunk open?</a:t>
            </a:r>
          </a:p>
          <a:p>
            <a:endParaRPr lang="en-US" dirty="0"/>
          </a:p>
          <a:p>
            <a:r>
              <a:rPr lang="en-US" dirty="0"/>
              <a:t>The air in the trunk is still.  The air above the trunk is moving.  </a:t>
            </a:r>
          </a:p>
          <a:p>
            <a:r>
              <a:rPr lang="en-US" dirty="0"/>
              <a:t>The air in the trunk is at a higher pressure than above the trunk.  So the trunk is pushed open.</a:t>
            </a:r>
          </a:p>
        </p:txBody>
      </p:sp>
    </p:spTree>
    <p:extLst>
      <p:ext uri="{BB962C8B-B14F-4D97-AF65-F5344CB8AC3E}">
        <p14:creationId xmlns:p14="http://schemas.microsoft.com/office/powerpoint/2010/main" val="15117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ffectLst/>
              </a:rPr>
              <a:t>05-05 Flow Rate and Bernoulli’s Equation</a:t>
            </a:r>
            <a:endParaRPr lang="en-US" dirty="0"/>
          </a:p>
        </p:txBody>
      </p:sp>
      <p:sp>
        <p:nvSpPr>
          <p:cNvPr id="5" name="Content Placeholder 1"/>
          <p:cNvSpPr>
            <a:spLocks noGrp="1"/>
          </p:cNvSpPr>
          <p:nvPr>
            <p:ph sz="quarter" idx="13"/>
          </p:nvPr>
        </p:nvSpPr>
        <p:spPr/>
        <p:txBody>
          <a:bodyPr>
            <a:normAutofit/>
          </a:bodyPr>
          <a:lstStyle/>
          <a:p>
            <a:r>
              <a:rPr lang="en-US" sz="2000" dirty="0"/>
              <a:t>The blood speed in a normal segment of a horizontal artery is 0.15 m/s. An abnormal segment of the artery is narrowed down by an arteriosclerotic plaque to one-half the normal cross-sectional area. What is the difference in blood pressures between the normal and constricted segments of the artery?</a:t>
            </a:r>
          </a:p>
          <a:p>
            <a:endParaRPr lang="en-US" sz="2000" dirty="0"/>
          </a:p>
          <a:p>
            <a:r>
              <a:rPr lang="en-US" sz="2000" dirty="0"/>
              <a:t>35.8 Pa</a:t>
            </a:r>
          </a:p>
        </p:txBody>
      </p:sp>
    </p:spTree>
    <p:extLst>
      <p:ext uri="{BB962C8B-B14F-4D97-AF65-F5344CB8AC3E}">
        <p14:creationId xmlns:p14="http://schemas.microsoft.com/office/powerpoint/2010/main" val="283693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ffectLst/>
              </a:rPr>
              <a:t>05-05 Flow Rate and Bernoulli’s Equation</a:t>
            </a:r>
            <a:endParaRPr lang="en-US" dirty="0"/>
          </a:p>
        </p:txBody>
      </p:sp>
      <p:sp>
        <p:nvSpPr>
          <p:cNvPr id="5" name="Content Placeholder 1"/>
          <p:cNvSpPr>
            <a:spLocks noGrp="1"/>
          </p:cNvSpPr>
          <p:nvPr>
            <p:ph sz="quarter" idx="13"/>
          </p:nvPr>
        </p:nvSpPr>
        <p:spPr/>
        <p:txBody>
          <a:bodyPr>
            <a:normAutofit fontScale="92500" lnSpcReduction="20000"/>
          </a:bodyPr>
          <a:lstStyle/>
          <a:p>
            <a:r>
              <a:rPr lang="en-US" dirty="0"/>
              <a:t>Why do all houses need a plumbing vent?</a:t>
            </a:r>
          </a:p>
          <a:p>
            <a:endParaRPr lang="en-US" dirty="0"/>
          </a:p>
          <a:p>
            <a:r>
              <a:rPr lang="en-US" dirty="0"/>
              <a:t>Waste water flows through a sewer line.  </a:t>
            </a:r>
          </a:p>
          <a:p>
            <a:r>
              <a:rPr lang="en-US" dirty="0"/>
              <a:t>Something like a sink is connected to the line, but there is a water trap to keep the sewer gasses from entering the house.  </a:t>
            </a:r>
          </a:p>
          <a:p>
            <a:r>
              <a:rPr lang="en-US" dirty="0"/>
              <a:t>The flowing water in the sewer means the air directly above the flowing water has a lower pressure than the air above the sink.  </a:t>
            </a:r>
          </a:p>
          <a:p>
            <a:r>
              <a:rPr lang="en-US" dirty="0"/>
              <a:t>This pushes the water in the trap down the pipe and sewer gasses enter the house</a:t>
            </a:r>
          </a:p>
        </p:txBody>
      </p:sp>
    </p:spTree>
    <p:extLst>
      <p:ext uri="{BB962C8B-B14F-4D97-AF65-F5344CB8AC3E}">
        <p14:creationId xmlns:p14="http://schemas.microsoft.com/office/powerpoint/2010/main" val="35544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ffectLst/>
              </a:rPr>
              <a:t>05-05 Flow Rate and Bernoulli’s Equation</a:t>
            </a:r>
            <a:endParaRPr lang="en-US" dirty="0"/>
          </a:p>
        </p:txBody>
      </p:sp>
      <p:pic>
        <p:nvPicPr>
          <p:cNvPr id="5" name="Content Placeholder 3" descr="F11.33.jpg"/>
          <p:cNvPicPr>
            <a:picLocks noGrp="1" noChangeAspect="1"/>
          </p:cNvPicPr>
          <p:nvPr>
            <p:ph sz="quarter" idx="13"/>
          </p:nvPr>
        </p:nvPicPr>
        <p:blipFill>
          <a:blip r:embed="rId3" cstate="print"/>
          <a:stretch>
            <a:fillRect/>
          </a:stretch>
        </p:blipFill>
        <p:spPr>
          <a:xfrm>
            <a:off x="430032" y="1581150"/>
            <a:ext cx="8155360" cy="2819400"/>
          </a:xfrm>
          <a:scene3d>
            <a:camera prst="orthographicFront"/>
            <a:lightRig rig="threePt" dir="t"/>
          </a:scene3d>
          <a:sp3d>
            <a:bevelT/>
          </a:sp3d>
        </p:spPr>
      </p:pic>
    </p:spTree>
    <p:extLst>
      <p:ext uri="{BB962C8B-B14F-4D97-AF65-F5344CB8AC3E}">
        <p14:creationId xmlns:p14="http://schemas.microsoft.com/office/powerpoint/2010/main" val="5242123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ffectLst/>
              </a:rPr>
              <a:t>05-05 Flow Rate and Bernoulli’s Equation</a:t>
            </a:r>
            <a:endParaRPr lang="en-US" dirty="0"/>
          </a:p>
        </p:txBody>
      </p:sp>
      <p:pic>
        <p:nvPicPr>
          <p:cNvPr id="4" name="Picture 3" descr="F11.34.jpg"/>
          <p:cNvPicPr>
            <a:picLocks noChangeAspect="1"/>
          </p:cNvPicPr>
          <p:nvPr/>
        </p:nvPicPr>
        <p:blipFill>
          <a:blip r:embed="rId3" cstate="print"/>
          <a:stretch>
            <a:fillRect/>
          </a:stretch>
        </p:blipFill>
        <p:spPr>
          <a:xfrm>
            <a:off x="2057400" y="3424528"/>
            <a:ext cx="6248400" cy="1718972"/>
          </a:xfrm>
          <a:prstGeom prst="rect">
            <a:avLst/>
          </a:prstGeom>
          <a:scene3d>
            <a:camera prst="orthographicFront"/>
            <a:lightRig rig="threePt" dir="t"/>
          </a:scene3d>
          <a:sp3d>
            <a:bevelT/>
          </a:sp3d>
        </p:spPr>
      </p:pic>
      <p:sp>
        <p:nvSpPr>
          <p:cNvPr id="6" name="Content Placeholder 1"/>
          <p:cNvSpPr>
            <a:spLocks noGrp="1"/>
          </p:cNvSpPr>
          <p:nvPr>
            <p:ph sz="quarter" idx="13"/>
          </p:nvPr>
        </p:nvSpPr>
        <p:spPr/>
        <p:txBody>
          <a:bodyPr>
            <a:normAutofit/>
          </a:bodyPr>
          <a:lstStyle/>
          <a:p>
            <a:r>
              <a:rPr lang="en-US" sz="2400" dirty="0"/>
              <a:t>How do airplane wings work (even paper airplanes)?</a:t>
            </a:r>
          </a:p>
          <a:p>
            <a:endParaRPr lang="en-US" sz="2400" dirty="0"/>
          </a:p>
          <a:p>
            <a:r>
              <a:rPr lang="en-US" sz="2400" dirty="0"/>
              <a:t>The top of the wing is curved and the bottom is not.  The air flows faster over the top of the wing, than the bottom.  This pushes the wing up.</a:t>
            </a:r>
          </a:p>
        </p:txBody>
      </p:sp>
    </p:spTree>
    <p:extLst>
      <p:ext uri="{BB962C8B-B14F-4D97-AF65-F5344CB8AC3E}">
        <p14:creationId xmlns:p14="http://schemas.microsoft.com/office/powerpoint/2010/main" val="380429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ffectLst/>
              </a:rPr>
              <a:t>05-05 Flow Rate and Bernoulli’s Equation</a:t>
            </a:r>
            <a:endParaRPr lang="en-US" dirty="0"/>
          </a:p>
        </p:txBody>
      </p:sp>
      <p:pic>
        <p:nvPicPr>
          <p:cNvPr id="4" name="Picture 3" descr="F11.35.jpg"/>
          <p:cNvPicPr>
            <a:picLocks noChangeAspect="1"/>
          </p:cNvPicPr>
          <p:nvPr/>
        </p:nvPicPr>
        <p:blipFill>
          <a:blip r:embed="rId3" cstate="print"/>
          <a:srcRect l="32517"/>
          <a:stretch>
            <a:fillRect/>
          </a:stretch>
        </p:blipFill>
        <p:spPr>
          <a:xfrm>
            <a:off x="457200" y="1800224"/>
            <a:ext cx="8153400" cy="3057526"/>
          </a:xfrm>
          <a:prstGeom prst="rect">
            <a:avLst/>
          </a:prstGeom>
          <a:scene3d>
            <a:camera prst="orthographicFront"/>
            <a:lightRig rig="threePt" dir="t"/>
          </a:scene3d>
          <a:sp3d>
            <a:bevelT/>
          </a:sp3d>
        </p:spPr>
      </p:pic>
      <p:sp>
        <p:nvSpPr>
          <p:cNvPr id="6" name="Content Placeholder 1"/>
          <p:cNvSpPr>
            <a:spLocks noGrp="1"/>
          </p:cNvSpPr>
          <p:nvPr>
            <p:ph sz="quarter" idx="13"/>
          </p:nvPr>
        </p:nvSpPr>
        <p:spPr/>
        <p:txBody>
          <a:bodyPr>
            <a:normAutofit/>
          </a:bodyPr>
          <a:lstStyle/>
          <a:p>
            <a:r>
              <a:rPr lang="en-US" sz="2400" dirty="0"/>
              <a:t>How does a curve ball in baseball work?</a:t>
            </a:r>
          </a:p>
          <a:p>
            <a:endParaRPr lang="en-US" sz="2400" dirty="0"/>
          </a:p>
          <a:p>
            <a:endParaRPr lang="en-US" sz="2400" dirty="0"/>
          </a:p>
        </p:txBody>
      </p:sp>
    </p:spTree>
    <p:extLst>
      <p:ext uri="{BB962C8B-B14F-4D97-AF65-F5344CB8AC3E}">
        <p14:creationId xmlns:p14="http://schemas.microsoft.com/office/powerpoint/2010/main" val="816793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05-05 Homework</a:t>
            </a:r>
          </a:p>
        </p:txBody>
      </p:sp>
      <p:sp>
        <p:nvSpPr>
          <p:cNvPr id="6" name="Content Placeholder 5"/>
          <p:cNvSpPr>
            <a:spLocks noGrp="1"/>
          </p:cNvSpPr>
          <p:nvPr>
            <p:ph sz="quarter" idx="14"/>
          </p:nvPr>
        </p:nvSpPr>
        <p:spPr/>
        <p:txBody>
          <a:bodyPr/>
          <a:lstStyle/>
          <a:p>
            <a:endParaRPr lang="en-US"/>
          </a:p>
        </p:txBody>
      </p:sp>
      <p:sp>
        <p:nvSpPr>
          <p:cNvPr id="7" name="Content Placeholder 2"/>
          <p:cNvSpPr>
            <a:spLocks noGrp="1"/>
          </p:cNvSpPr>
          <p:nvPr>
            <p:ph sz="quarter" idx="13"/>
          </p:nvPr>
        </p:nvSpPr>
        <p:spPr/>
        <p:txBody>
          <a:bodyPr>
            <a:normAutofit/>
          </a:bodyPr>
          <a:lstStyle/>
          <a:p>
            <a:r>
              <a:rPr lang="en-US" dirty="0"/>
              <a:t>The faster you work, the less pressure you’ll feel?</a:t>
            </a:r>
          </a:p>
          <a:p>
            <a:endParaRPr lang="en-US" dirty="0"/>
          </a:p>
          <a:p>
            <a:r>
              <a:rPr lang="en-US" dirty="0"/>
              <a:t>Read 12.3</a:t>
            </a:r>
          </a:p>
        </p:txBody>
      </p:sp>
    </p:spTree>
    <p:extLst>
      <p:ext uri="{BB962C8B-B14F-4D97-AF65-F5344CB8AC3E}">
        <p14:creationId xmlns:p14="http://schemas.microsoft.com/office/powerpoint/2010/main" val="483920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A2E-47E0-4DC1-9947-5CD3324BF286}"/>
              </a:ext>
            </a:extLst>
          </p:cNvPr>
          <p:cNvSpPr>
            <a:spLocks noGrp="1"/>
          </p:cNvSpPr>
          <p:nvPr>
            <p:ph type="title"/>
          </p:nvPr>
        </p:nvSpPr>
        <p:spPr/>
        <p:txBody>
          <a:bodyPr/>
          <a:lstStyle/>
          <a:p>
            <a:r>
              <a:rPr lang="en-US" dirty="0">
                <a:effectLst/>
              </a:rPr>
              <a:t>05-06 The Most General Applications of Bernoulli’s Equation</a:t>
            </a:r>
            <a:endParaRPr lang="en-US" dirty="0"/>
          </a:p>
        </p:txBody>
      </p:sp>
      <p:sp>
        <p:nvSpPr>
          <p:cNvPr id="3" name="Text Placeholder 2">
            <a:extLst>
              <a:ext uri="{FF2B5EF4-FFF2-40B4-BE49-F238E27FC236}">
                <a16:creationId xmlns:a16="http://schemas.microsoft.com/office/drawing/2014/main" id="{7ED7D191-D17C-432C-B190-F6A6F8A83401}"/>
              </a:ext>
            </a:extLst>
          </p:cNvPr>
          <p:cNvSpPr>
            <a:spLocks noGrp="1"/>
          </p:cNvSpPr>
          <p:nvPr>
            <p:ph type="body" idx="1"/>
          </p:nvPr>
        </p:nvSpPr>
        <p:spPr/>
        <p:txBody>
          <a:bodyPr/>
          <a:lstStyle/>
          <a:p>
            <a:r>
              <a:rPr lang="en-US" dirty="0"/>
              <a:t>In this lesson you will…</a:t>
            </a:r>
          </a:p>
          <a:p>
            <a:r>
              <a:rPr lang="en-US" dirty="0"/>
              <a:t>• Calculate with Bernoulli’s principle.</a:t>
            </a:r>
          </a:p>
          <a:p>
            <a:r>
              <a:rPr lang="en-US" dirty="0"/>
              <a:t>• Calculate power in fluid flow.</a:t>
            </a:r>
          </a:p>
        </p:txBody>
      </p:sp>
    </p:spTree>
    <p:extLst>
      <p:ext uri="{BB962C8B-B14F-4D97-AF65-F5344CB8AC3E}">
        <p14:creationId xmlns:p14="http://schemas.microsoft.com/office/powerpoint/2010/main" val="24364249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effectLst/>
              </a:rPr>
              <a:t>05-06 The Most General Applications of Bernoulli’s Equation</a:t>
            </a:r>
            <a:endParaRPr lang="en-US" dirty="0"/>
          </a:p>
        </p:txBody>
      </p:sp>
      <p:sp>
        <p:nvSpPr>
          <p:cNvPr id="7" name="Content Placeholder 5"/>
          <p:cNvSpPr>
            <a:spLocks noGrp="1"/>
          </p:cNvSpPr>
          <p:nvPr>
            <p:ph sz="quarter" idx="13"/>
          </p:nvPr>
        </p:nvSpPr>
        <p:spPr/>
        <p:txBody>
          <a:bodyPr/>
          <a:lstStyle/>
          <a:p>
            <a:r>
              <a:rPr lang="en-US" dirty="0"/>
              <a:t>Previous examples of Bernoulli’s Equation had simplified conditions</a:t>
            </a:r>
          </a:p>
          <a:p>
            <a:r>
              <a:rPr lang="en-US" dirty="0"/>
              <a:t>Bernoulli’s Equation work in real world</a:t>
            </a:r>
          </a:p>
          <a:p>
            <a:endParaRPr lang="en-US" dirty="0"/>
          </a:p>
        </p:txBody>
      </p:sp>
    </p:spTree>
    <p:extLst>
      <p:ext uri="{BB962C8B-B14F-4D97-AF65-F5344CB8AC3E}">
        <p14:creationId xmlns:p14="http://schemas.microsoft.com/office/powerpoint/2010/main" val="328437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05-01 Fluids and Density</a:t>
            </a:r>
          </a:p>
        </p:txBody>
      </p:sp>
      <mc:AlternateContent xmlns:mc="http://schemas.openxmlformats.org/markup-compatibility/2006" xmlns:a14="http://schemas.microsoft.com/office/drawing/2010/main">
        <mc:Choice Requires="a14">
          <p:sp>
            <p:nvSpPr>
              <p:cNvPr id="7" name="Content Placeholder 2"/>
              <p:cNvSpPr>
                <a:spLocks noGrp="1"/>
              </p:cNvSpPr>
              <p:nvPr>
                <p:ph sz="quarter" idx="13"/>
              </p:nvPr>
            </p:nvSpPr>
            <p:spPr/>
            <p:txBody>
              <a:bodyPr>
                <a:normAutofit/>
              </a:bodyPr>
              <a:lstStyle/>
              <a:p>
                <a:r>
                  <a:rPr lang="en-US" dirty="0"/>
                  <a:t>Density</a:t>
                </a:r>
              </a:p>
              <a:p>
                <a:pPr lvl="1"/>
                <a14:m>
                  <m:oMath xmlns:m="http://schemas.openxmlformats.org/officeDocument/2006/math">
                    <m:r>
                      <a:rPr lang="en-US" b="0" i="1" smtClean="0">
                        <a:latin typeface="Cambria Math"/>
                      </a:rPr>
                      <m:t>𝜌</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𝑉</m:t>
                        </m:r>
                      </m:den>
                    </m:f>
                  </m:oMath>
                </a14:m>
                <a:endParaRPr lang="en-US" b="0" dirty="0"/>
              </a:p>
              <a:p>
                <a:pPr lvl="1"/>
                <a:r>
                  <a:rPr lang="en-US" dirty="0"/>
                  <a:t>Where</a:t>
                </a:r>
              </a:p>
              <a:p>
                <a:pPr lvl="2"/>
                <a14:m>
                  <m:oMath xmlns:m="http://schemas.openxmlformats.org/officeDocument/2006/math">
                    <m:r>
                      <a:rPr lang="en-US" b="0" i="1" smtClean="0">
                        <a:latin typeface="Cambria Math"/>
                      </a:rPr>
                      <m:t>𝜌</m:t>
                    </m:r>
                  </m:oMath>
                </a14:m>
                <a:r>
                  <a:rPr lang="en-US" dirty="0"/>
                  <a:t> = density</a:t>
                </a:r>
              </a:p>
              <a:p>
                <a:pPr lvl="2"/>
                <a:r>
                  <a:rPr lang="en-US" i="1" dirty="0"/>
                  <a:t>m</a:t>
                </a:r>
                <a:r>
                  <a:rPr lang="en-US" dirty="0"/>
                  <a:t> = mass</a:t>
                </a:r>
              </a:p>
              <a:p>
                <a:pPr lvl="2"/>
                <a:r>
                  <a:rPr lang="en-US" i="1" dirty="0"/>
                  <a:t>V</a:t>
                </a:r>
                <a:r>
                  <a:rPr lang="en-US" dirty="0"/>
                  <a:t> = Volume</a:t>
                </a:r>
              </a:p>
              <a:p>
                <a:endParaRPr lang="en-US" dirty="0"/>
              </a:p>
            </p:txBody>
          </p:sp>
        </mc:Choice>
        <mc:Fallback xmlns="">
          <p:sp>
            <p:nvSpPr>
              <p:cNvPr id="7" name="Content Placeholder 2"/>
              <p:cNvSpPr>
                <a:spLocks noGrp="1" noRot="1" noChangeAspect="1" noMove="1" noResize="1" noEditPoints="1" noAdjustHandles="1" noChangeArrowheads="1" noChangeShapeType="1" noTextEdit="1"/>
              </p:cNvSpPr>
              <p:nvPr>
                <p:ph sz="quarter" idx="13"/>
              </p:nvPr>
            </p:nvSpPr>
            <p:spPr>
              <a:blipFill>
                <a:blip r:embed="rId2"/>
                <a:stretch>
                  <a:fillRect l="-2159" t="-1014"/>
                </a:stretch>
              </a:blipFill>
            </p:spPr>
            <p:txBody>
              <a:bodyPr/>
              <a:lstStyle/>
              <a:p>
                <a:r>
                  <a:rPr lang="en-US">
                    <a:noFill/>
                  </a:rPr>
                  <a:t> </a:t>
                </a:r>
              </a:p>
            </p:txBody>
          </p:sp>
        </mc:Fallback>
      </mc:AlternateContent>
      <p:sp>
        <p:nvSpPr>
          <p:cNvPr id="8" name="Content Placeholder 3"/>
          <p:cNvSpPr>
            <a:spLocks noGrp="1"/>
          </p:cNvSpPr>
          <p:nvPr>
            <p:ph sz="quarter" idx="14"/>
          </p:nvPr>
        </p:nvSpPr>
        <p:spPr/>
        <p:txBody>
          <a:bodyPr>
            <a:normAutofit/>
          </a:bodyPr>
          <a:lstStyle/>
          <a:p>
            <a:r>
              <a:rPr lang="en-US" dirty="0"/>
              <a:t>Things with small density float on things with more density</a:t>
            </a:r>
          </a:p>
          <a:p>
            <a:endParaRPr lang="en-US" dirty="0"/>
          </a:p>
          <a:p>
            <a:r>
              <a:rPr lang="en-US" dirty="0"/>
              <a:t>Solids most dense</a:t>
            </a:r>
          </a:p>
          <a:p>
            <a:r>
              <a:rPr lang="en-US" dirty="0"/>
              <a:t>Gases least dense</a:t>
            </a:r>
          </a:p>
          <a:p>
            <a:pPr lvl="1"/>
            <a:r>
              <a:rPr lang="en-US" dirty="0"/>
              <a:t>See Table 11.1</a:t>
            </a:r>
          </a:p>
        </p:txBody>
      </p:sp>
    </p:spTree>
    <p:extLst>
      <p:ext uri="{BB962C8B-B14F-4D97-AF65-F5344CB8AC3E}">
        <p14:creationId xmlns:p14="http://schemas.microsoft.com/office/powerpoint/2010/main" val="168052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05-06 The Most General Applications of Bernoulli’s Equation</a:t>
            </a:r>
            <a:endParaRPr lang="en-US" dirty="0"/>
          </a:p>
        </p:txBody>
      </p:sp>
      <mc:AlternateContent xmlns:mc="http://schemas.openxmlformats.org/markup-compatibility/2006" xmlns:a14="http://schemas.microsoft.com/office/drawing/2010/main">
        <mc:Choice Requires="a14">
          <p:sp>
            <p:nvSpPr>
              <p:cNvPr id="5" name="Content Placeholder 2"/>
              <p:cNvSpPr>
                <a:spLocks noGrp="1"/>
              </p:cNvSpPr>
              <p:nvPr>
                <p:ph sz="quarter" idx="13"/>
              </p:nvPr>
            </p:nvSpPr>
            <p:spPr/>
            <p:txBody>
              <a:bodyPr>
                <a:normAutofit fontScale="92500"/>
              </a:bodyPr>
              <a:lstStyle/>
              <a:p>
                <a:r>
                  <a:rPr lang="en-US" dirty="0"/>
                  <a:t>Water circulates throughout a house in a hot-water heating system. If the water is pumped at a speed of 0.50 m/s through a 4.0-cm-diameter pipe in the basement under a pressure of 3.0 </a:t>
                </a:r>
                <a:r>
                  <a:rPr lang="en-US" dirty="0" err="1"/>
                  <a:t>atm</a:t>
                </a:r>
                <a:r>
                  <a:rPr lang="en-US" dirty="0"/>
                  <a:t>, what will be the flow speed and pressure in a 2.6-cm-diameter pipe on the second floor 5.0 m above? Assume the pipes do not divide into branches.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r>
                      <a:rPr lang="en-US" b="0" i="1" smtClean="0">
                        <a:latin typeface="Cambria Math"/>
                      </a:rPr>
                      <m:t>=1.2</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oMath>
                </a14:m>
                <a:endParaRPr lang="en-US" b="0" dirty="0"/>
              </a:p>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𝑃</m:t>
                        </m:r>
                      </m:e>
                      <m:sub>
                        <m:r>
                          <a:rPr lang="en-US" i="1" dirty="0" smtClean="0">
                            <a:latin typeface="Cambria Math"/>
                          </a:rPr>
                          <m:t>2</m:t>
                        </m:r>
                      </m:sub>
                    </m:sSub>
                    <m:r>
                      <a:rPr lang="en-US" i="1" dirty="0" smtClean="0">
                        <a:latin typeface="Cambria Math"/>
                      </a:rPr>
                      <m:t>=2.5 </m:t>
                    </m:r>
                    <m:r>
                      <a:rPr lang="en-US" i="1" dirty="0" err="1" smtClean="0">
                        <a:latin typeface="Cambria Math"/>
                      </a:rPr>
                      <m:t>𝑎𝑡𝑚</m:t>
                    </m:r>
                  </m:oMath>
                </a14:m>
                <a:endParaRPr lang="en-US" b="0" dirty="0"/>
              </a:p>
              <a:p>
                <a:endParaRPr lang="en-US" dirty="0"/>
              </a:p>
            </p:txBody>
          </p:sp>
        </mc:Choice>
        <mc:Fallback xmlns="">
          <p:sp>
            <p:nvSpPr>
              <p:cNvPr id="5" name="Content Placeholder 2"/>
              <p:cNvSpPr>
                <a:spLocks noGrp="1" noRot="1" noChangeAspect="1" noMove="1" noResize="1" noEditPoints="1" noAdjustHandles="1" noChangeArrowheads="1" noChangeShapeType="1" noTextEdit="1"/>
              </p:cNvSpPr>
              <p:nvPr>
                <p:ph sz="quarter" idx="13"/>
              </p:nvPr>
            </p:nvSpPr>
            <p:spPr>
              <a:blipFill>
                <a:blip r:embed="rId3"/>
                <a:stretch>
                  <a:fillRect l="-933" t="-671" r="-533"/>
                </a:stretch>
              </a:blipFill>
            </p:spPr>
            <p:txBody>
              <a:bodyPr/>
              <a:lstStyle/>
              <a:p>
                <a:r>
                  <a:rPr lang="en-US">
                    <a:noFill/>
                  </a:rPr>
                  <a:t> </a:t>
                </a:r>
              </a:p>
            </p:txBody>
          </p:sp>
        </mc:Fallback>
      </mc:AlternateContent>
    </p:spTree>
    <p:extLst>
      <p:ext uri="{BB962C8B-B14F-4D97-AF65-F5344CB8AC3E}">
        <p14:creationId xmlns:p14="http://schemas.microsoft.com/office/powerpoint/2010/main" val="16115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05-06 The Most General Applications of Bernoulli’s Equation</a:t>
            </a:r>
            <a:endParaRPr lang="en-US" dirty="0"/>
          </a:p>
        </p:txBody>
      </p:sp>
      <mc:AlternateContent xmlns:mc="http://schemas.openxmlformats.org/markup-compatibility/2006" xmlns:a14="http://schemas.microsoft.com/office/drawing/2010/main">
        <mc:Choice Requires="a14">
          <p:sp>
            <p:nvSpPr>
              <p:cNvPr id="8" name="Content Placeholder 3"/>
              <p:cNvSpPr>
                <a:spLocks noGrp="1"/>
              </p:cNvSpPr>
              <p:nvPr>
                <p:ph sz="quarter" idx="13"/>
              </p:nvPr>
            </p:nvSpPr>
            <p:spPr/>
            <p:txBody>
              <a:bodyPr>
                <a:normAutofit/>
              </a:bodyPr>
              <a:lstStyle/>
              <a:p>
                <a:r>
                  <a:rPr lang="en-US" dirty="0"/>
                  <a:t>The tank is open to the atmosphere at the top. Find an expression for the speed of the liquid leaving the pipe at the bottom.</a:t>
                </a:r>
              </a:p>
              <a:p>
                <a14:m>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i="1">
                            <a:latin typeface="Cambria Math"/>
                          </a:rPr>
                          <m:t>1</m:t>
                        </m:r>
                      </m:sub>
                    </m:sSub>
                    <m:r>
                      <a:rPr lang="en-US" i="1">
                        <a:latin typeface="Cambria Math"/>
                      </a:rPr>
                      <m:t>=</m:t>
                    </m:r>
                    <m:rad>
                      <m:radPr>
                        <m:degHide m:val="on"/>
                        <m:ctrlPr>
                          <a:rPr lang="en-US" i="1">
                            <a:latin typeface="Cambria Math" panose="02040503050406030204" pitchFamily="18" charset="0"/>
                          </a:rPr>
                        </m:ctrlPr>
                      </m:radPr>
                      <m:deg/>
                      <m:e>
                        <m:r>
                          <a:rPr lang="en-US" i="1">
                            <a:latin typeface="Cambria Math"/>
                          </a:rPr>
                          <m:t>2</m:t>
                        </m:r>
                        <m:r>
                          <a:rPr lang="en-US" i="1">
                            <a:latin typeface="Cambria Math"/>
                          </a:rPr>
                          <m:t>𝑔h</m:t>
                        </m:r>
                      </m:e>
                    </m:rad>
                  </m:oMath>
                </a14:m>
                <a:endParaRPr lang="en-US" dirty="0"/>
              </a:p>
            </p:txBody>
          </p:sp>
        </mc:Choice>
        <mc:Fallback xmlns="">
          <p:sp>
            <p:nvSpPr>
              <p:cNvPr id="8" name="Content Placeholder 3"/>
              <p:cNvSpPr>
                <a:spLocks noGrp="1" noRot="1" noChangeAspect="1" noMove="1" noResize="1" noEditPoints="1" noAdjustHandles="1" noChangeArrowheads="1" noChangeShapeType="1" noTextEdit="1"/>
              </p:cNvSpPr>
              <p:nvPr>
                <p:ph sz="quarter" idx="13"/>
              </p:nvPr>
            </p:nvSpPr>
            <p:spPr>
              <a:blipFill>
                <a:blip r:embed="rId3"/>
                <a:stretch>
                  <a:fillRect l="-2159" t="-1014" r="-270"/>
                </a:stretch>
              </a:blipFill>
            </p:spPr>
            <p:txBody>
              <a:bodyPr/>
              <a:lstStyle/>
              <a:p>
                <a:r>
                  <a:rPr lang="en-US">
                    <a:noFill/>
                  </a:rPr>
                  <a:t> </a:t>
                </a:r>
              </a:p>
            </p:txBody>
          </p:sp>
        </mc:Fallback>
      </mc:AlternateContent>
      <p:pic>
        <p:nvPicPr>
          <p:cNvPr id="9"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tretch>
            <a:fillRect/>
          </a:stretch>
        </p:blipFill>
        <p:spPr bwMode="auto">
          <a:xfrm>
            <a:off x="5341471" y="1217613"/>
            <a:ext cx="3090207" cy="361156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04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05-06 The Most General Applications of Bernoulli’s Equation</a:t>
            </a:r>
            <a:endParaRPr lang="en-US" dirty="0"/>
          </a:p>
        </p:txBody>
      </p:sp>
      <p:sp>
        <p:nvSpPr>
          <p:cNvPr id="7" name="Content Placeholder 2"/>
          <p:cNvSpPr>
            <a:spLocks noGrp="1"/>
          </p:cNvSpPr>
          <p:nvPr>
            <p:ph sz="quarter" idx="13"/>
          </p:nvPr>
        </p:nvSpPr>
        <p:spPr/>
        <p:txBody>
          <a:bodyPr>
            <a:normAutofit/>
          </a:bodyPr>
          <a:lstStyle/>
          <a:p>
            <a:r>
              <a:rPr lang="en-US" dirty="0"/>
              <a:t>Since Bernoulli’s Equation is conservation of energy, the water would rise up to the same height as the water in the tank.</a:t>
            </a:r>
          </a:p>
          <a:p>
            <a:endParaRPr lang="en-US" dirty="0"/>
          </a:p>
        </p:txBody>
      </p:sp>
      <p:pic>
        <p:nvPicPr>
          <p:cNvPr id="8" name="Picture 3"/>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5576887" y="1556544"/>
            <a:ext cx="2619375" cy="29337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323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05-06 The Most General Applications of Bernoulli’s Equation</a:t>
            </a:r>
            <a:endParaRPr lang="en-US" dirty="0"/>
          </a:p>
        </p:txBody>
      </p:sp>
      <p:sp>
        <p:nvSpPr>
          <p:cNvPr id="3" name="Content Placeholder 2"/>
          <p:cNvSpPr>
            <a:spLocks noGrp="1"/>
          </p:cNvSpPr>
          <p:nvPr>
            <p:ph sz="quarter" idx="13"/>
          </p:nvPr>
        </p:nvSpPr>
        <p:spPr>
          <a:xfrm>
            <a:off x="-3" y="1217303"/>
            <a:ext cx="6002703" cy="3926197"/>
          </a:xfrm>
        </p:spPr>
        <p:txBody>
          <a:bodyPr>
            <a:normAutofit fontScale="62500" lnSpcReduction="20000"/>
          </a:bodyPr>
          <a:lstStyle/>
          <a:p>
            <a:r>
              <a:rPr lang="en-US" dirty="0" err="1"/>
              <a:t>AirDancer</a:t>
            </a:r>
            <a:r>
              <a:rPr lang="en-US" dirty="0"/>
              <a:t> used to draw attention at used car lots.</a:t>
            </a:r>
          </a:p>
          <a:p>
            <a:r>
              <a:rPr lang="en-US" dirty="0"/>
              <a:t>The behavior is explained by Bernoulli’s principle.</a:t>
            </a:r>
          </a:p>
          <a:p>
            <a:r>
              <a:rPr lang="en-US" dirty="0"/>
              <a:t> Initially, the moving air, which behaves as an incompressible flow in the open-ended </a:t>
            </a:r>
            <a:r>
              <a:rPr lang="en-US" dirty="0" err="1"/>
              <a:t>AirDancer</a:t>
            </a:r>
            <a:r>
              <a:rPr lang="en-US" dirty="0"/>
              <a:t>, creates enough pressure to inflate the tube.</a:t>
            </a:r>
          </a:p>
          <a:p>
            <a:r>
              <a:rPr lang="en-US" dirty="0"/>
              <a:t>As the tube stands more upright, the turbulent air inside flows more freely and its speed increases until the decreasing pressure can no longer support the mass of the nylon fabric.</a:t>
            </a:r>
          </a:p>
          <a:p>
            <a:r>
              <a:rPr lang="en-US" dirty="0"/>
              <a:t>The collapsing material creates a kink in the tube, a constriction that causes the air speed to temporarily slow and the pressure to rise again.</a:t>
            </a:r>
          </a:p>
          <a:p>
            <a:r>
              <a:rPr lang="en-US" dirty="0"/>
              <a:t>The elevated pressure drives the bend upward, sending a shimmy through the </a:t>
            </a:r>
            <a:r>
              <a:rPr lang="en-US" dirty="0" err="1"/>
              <a:t>AirDancer</a:t>
            </a:r>
            <a:r>
              <a:rPr lang="en-US" dirty="0"/>
              <a:t> and restarting the cycle.</a:t>
            </a:r>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6002700" y="0"/>
            <a:ext cx="3141298" cy="5143500"/>
          </a:xfrm>
        </p:spPr>
      </p:pic>
    </p:spTree>
    <p:extLst>
      <p:ext uri="{BB962C8B-B14F-4D97-AF65-F5344CB8AC3E}">
        <p14:creationId xmlns:p14="http://schemas.microsoft.com/office/powerpoint/2010/main" val="8607146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05-06 The Most General Applications of Bernoulli’s Equation</a:t>
            </a:r>
            <a:endParaRPr lang="en-US" dirty="0"/>
          </a:p>
        </p:txBody>
      </p:sp>
      <p:sp>
        <p:nvSpPr>
          <p:cNvPr id="10" name="Content Placeholder 2"/>
          <p:cNvSpPr>
            <a:spLocks noGrp="1"/>
          </p:cNvSpPr>
          <p:nvPr>
            <p:ph sz="quarter" idx="13"/>
          </p:nvPr>
        </p:nvSpPr>
        <p:spPr/>
        <p:txBody>
          <a:bodyPr>
            <a:normAutofit/>
          </a:bodyPr>
          <a:lstStyle/>
          <a:p>
            <a:r>
              <a:rPr lang="en-US" dirty="0"/>
              <a:t>Power in Fluid Flow</a:t>
            </a:r>
          </a:p>
          <a:p>
            <a:r>
              <a:rPr lang="en-US" dirty="0"/>
              <a:t>Power is rate of work or energy</a:t>
            </a:r>
          </a:p>
          <a:p>
            <a:r>
              <a:rPr lang="en-US" dirty="0"/>
              <a:t>Bernoulli’s Equation terms are in energy per volume</a:t>
            </a:r>
          </a:p>
        </p:txBody>
      </p:sp>
      <mc:AlternateContent xmlns:mc="http://schemas.openxmlformats.org/markup-compatibility/2006" xmlns:a14="http://schemas.microsoft.com/office/drawing/2010/main">
        <mc:Choice Requires="a14">
          <p:sp>
            <p:nvSpPr>
              <p:cNvPr id="11" name="Content Placeholder 3"/>
              <p:cNvSpPr>
                <a:spLocks noGrp="1"/>
              </p:cNvSpPr>
              <p:nvPr>
                <p:ph sz="quarter" idx="14"/>
              </p:nvPr>
            </p:nvSpPr>
            <p:spPr/>
            <p:txBody>
              <a:bodyPr>
                <a:normAutofit/>
              </a:bodyPr>
              <a:lstStyle/>
              <a:p>
                <a14:m>
                  <m:oMath xmlns:m="http://schemas.openxmlformats.org/officeDocument/2006/math">
                    <m:r>
                      <m:rPr>
                        <m:nor/>
                      </m:rPr>
                      <a:rPr lang="en-US" dirty="0" smtClean="0"/>
                      <m:t>Multiply</m:t>
                    </m:r>
                    <m:r>
                      <m:rPr>
                        <m:nor/>
                      </m:rPr>
                      <a:rPr lang="en-US" dirty="0" smtClean="0"/>
                      <m:t> </m:t>
                    </m:r>
                    <m:r>
                      <m:rPr>
                        <m:nor/>
                      </m:rPr>
                      <a:rPr lang="en-US" dirty="0" smtClean="0"/>
                      <m:t>Bernoulli</m:t>
                    </m:r>
                    <m:r>
                      <m:rPr>
                        <m:nor/>
                      </m:rPr>
                      <a:rPr lang="en-US" dirty="0" smtClean="0"/>
                      <m:t>’</m:t>
                    </m:r>
                    <m:r>
                      <m:rPr>
                        <m:nor/>
                      </m:rPr>
                      <a:rPr lang="en-US" dirty="0" smtClean="0"/>
                      <m:t>s</m:t>
                    </m:r>
                    <m:r>
                      <m:rPr>
                        <m:nor/>
                      </m:rPr>
                      <a:rPr lang="en-US" dirty="0" smtClean="0"/>
                      <m:t> </m:t>
                    </m:r>
                    <m:r>
                      <m:rPr>
                        <m:nor/>
                      </m:rPr>
                      <a:rPr lang="en-US" dirty="0" smtClean="0"/>
                      <m:t>Equation</m:t>
                    </m:r>
                    <m:r>
                      <m:rPr>
                        <m:nor/>
                      </m:rPr>
                      <a:rPr lang="en-US" dirty="0" smtClean="0"/>
                      <m:t> </m:t>
                    </m:r>
                    <m:r>
                      <m:rPr>
                        <m:nor/>
                      </m:rPr>
                      <a:rPr lang="en-US" dirty="0" smtClean="0"/>
                      <m:t>by</m:t>
                    </m:r>
                    <m:r>
                      <m:rPr>
                        <m:nor/>
                      </m:rPr>
                      <a:rPr lang="en-US" dirty="0" smtClean="0"/>
                      <m:t> </m:t>
                    </m:r>
                    <m:r>
                      <m:rPr>
                        <m:nor/>
                      </m:rPr>
                      <a:rPr lang="en-US" dirty="0" smtClean="0"/>
                      <m:t>volume</m:t>
                    </m:r>
                    <m:r>
                      <m:rPr>
                        <m:nor/>
                      </m:rPr>
                      <a:rPr lang="en-US" dirty="0" smtClean="0"/>
                      <m:t> </m:t>
                    </m:r>
                    <m:r>
                      <m:rPr>
                        <m:nor/>
                      </m:rPr>
                      <a:rPr lang="en-US" dirty="0" smtClean="0"/>
                      <m:t>and</m:t>
                    </m:r>
                    <m:r>
                      <m:rPr>
                        <m:nor/>
                      </m:rPr>
                      <a:rPr lang="en-US" dirty="0" smtClean="0"/>
                      <m:t> </m:t>
                    </m:r>
                    <m:r>
                      <m:rPr>
                        <m:nor/>
                      </m:rPr>
                      <a:rPr lang="en-US" dirty="0" smtClean="0"/>
                      <m:t>divide</m:t>
                    </m:r>
                    <m:r>
                      <m:rPr>
                        <m:nor/>
                      </m:rPr>
                      <a:rPr lang="en-US" dirty="0" smtClean="0"/>
                      <m:t> </m:t>
                    </m:r>
                    <m:r>
                      <m:rPr>
                        <m:nor/>
                      </m:rPr>
                      <a:rPr lang="en-US" dirty="0" smtClean="0"/>
                      <m:t>by</m:t>
                    </m:r>
                    <m:r>
                      <m:rPr>
                        <m:nor/>
                      </m:rPr>
                      <a:rPr lang="en-US" dirty="0" smtClean="0"/>
                      <m:t> </m:t>
                    </m:r>
                    <m:r>
                      <m:rPr>
                        <m:nor/>
                      </m:rPr>
                      <a:rPr lang="en-US" dirty="0" smtClean="0"/>
                      <m:t>time</m:t>
                    </m:r>
                  </m:oMath>
                </a14:m>
                <a:endParaRPr lang="en-US" dirty="0"/>
              </a:p>
              <a:p>
                <a:pPr lvl="1"/>
                <a14:m>
                  <m:oMath xmlns:m="http://schemas.openxmlformats.org/officeDocument/2006/math">
                    <m:r>
                      <m:rPr>
                        <m:nor/>
                      </m:rPr>
                      <a:rPr lang="en-US" dirty="0"/>
                      <m:t>Or</m:t>
                    </m:r>
                    <m:r>
                      <m:rPr>
                        <m:nor/>
                      </m:rPr>
                      <a:rPr lang="en-US" dirty="0"/>
                      <m:t> </m:t>
                    </m:r>
                    <m:r>
                      <m:rPr>
                        <m:nor/>
                      </m:rPr>
                      <a:rPr lang="en-US" dirty="0"/>
                      <m:t>multiply</m:t>
                    </m:r>
                    <m:r>
                      <m:rPr>
                        <m:nor/>
                      </m:rPr>
                      <a:rPr lang="en-US" dirty="0"/>
                      <m:t> </m:t>
                    </m:r>
                    <m:r>
                      <m:rPr>
                        <m:nor/>
                      </m:rPr>
                      <a:rPr lang="en-US" dirty="0"/>
                      <m:t>by</m:t>
                    </m:r>
                    <m:r>
                      <m:rPr>
                        <m:nor/>
                      </m:rPr>
                      <a:rPr lang="en-US" dirty="0"/>
                      <m:t> </m:t>
                    </m:r>
                    <m:r>
                      <m:rPr>
                        <m:nor/>
                      </m:rPr>
                      <a:rPr lang="en-US" dirty="0"/>
                      <m:t>flow</m:t>
                    </m:r>
                    <m:r>
                      <m:rPr>
                        <m:nor/>
                      </m:rPr>
                      <a:rPr lang="en-US" dirty="0"/>
                      <m:t> </m:t>
                    </m:r>
                    <m:r>
                      <m:rPr>
                        <m:nor/>
                      </m:rPr>
                      <a:rPr lang="en-US" dirty="0"/>
                      <m:t>rate</m:t>
                    </m:r>
                    <m:r>
                      <m:rPr>
                        <m:nor/>
                      </m:rPr>
                      <a:rPr lang="en-US" dirty="0"/>
                      <m:t> </m:t>
                    </m:r>
                    <m:r>
                      <m:rPr>
                        <m:nor/>
                      </m:rPr>
                      <a:rPr lang="en-US" dirty="0"/>
                      <m:t>Q</m:t>
                    </m:r>
                  </m:oMath>
                </a14:m>
                <a:endParaRPr lang="en-US" dirty="0"/>
              </a:p>
              <a:p>
                <a14:m>
                  <m:oMath xmlns:m="http://schemas.openxmlformats.org/officeDocument/2006/math">
                    <m:r>
                      <a:rPr lang="en-US" smtClean="0">
                        <a:latin typeface="Cambria Math" panose="02040503050406030204" pitchFamily="18" charset="0"/>
                      </a:rPr>
                      <m:t>𝑃𝑜𝑤𝑒𝑟</m:t>
                    </m:r>
                    <m:r>
                      <a:rPr lang="en-US" smtClean="0">
                        <a:latin typeface="Cambria Math" panose="02040503050406030204" pitchFamily="18" charset="0"/>
                      </a:rPr>
                      <m:t>=</m:t>
                    </m:r>
                    <m:d>
                      <m:dPr>
                        <m:ctrlPr>
                          <a:rPr lang="en-US" i="1" smtClean="0">
                            <a:latin typeface="Cambria Math" panose="02040503050406030204" pitchFamily="18" charset="0"/>
                          </a:rPr>
                        </m:ctrlPr>
                      </m:dPr>
                      <m:e>
                        <m:r>
                          <a:rPr lang="en-US" smtClean="0">
                            <a:latin typeface="Cambria Math" panose="02040503050406030204" pitchFamily="18" charset="0"/>
                          </a:rPr>
                          <m:t>𝑃</m:t>
                        </m:r>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1</m:t>
                            </m:r>
                          </m:num>
                          <m:den>
                            <m:r>
                              <a:rPr lang="en-US" smtClean="0">
                                <a:latin typeface="Cambria Math" panose="02040503050406030204" pitchFamily="18" charset="0"/>
                              </a:rPr>
                              <m:t>2</m:t>
                            </m:r>
                          </m:den>
                        </m:f>
                        <m:r>
                          <a:rPr lang="en-US" smtClean="0">
                            <a:latin typeface="Cambria Math" panose="02040503050406030204" pitchFamily="18" charset="0"/>
                          </a:rPr>
                          <m:t>𝜌</m:t>
                        </m:r>
                        <m:sSup>
                          <m:sSupPr>
                            <m:ctrlPr>
                              <a:rPr lang="en-US" i="1" smtClean="0">
                                <a:latin typeface="Cambria Math" panose="02040503050406030204" pitchFamily="18" charset="0"/>
                              </a:rPr>
                            </m:ctrlPr>
                          </m:sSupPr>
                          <m:e>
                            <m:r>
                              <a:rPr lang="en-US" smtClean="0">
                                <a:latin typeface="Cambria Math" panose="02040503050406030204" pitchFamily="18" charset="0"/>
                              </a:rPr>
                              <m:t>𝑣</m:t>
                            </m:r>
                          </m:e>
                          <m:sup>
                            <m:r>
                              <a:rPr lang="en-US" smtClean="0">
                                <a:latin typeface="Cambria Math" panose="02040503050406030204" pitchFamily="18" charset="0"/>
                              </a:rPr>
                              <m:t>2</m:t>
                            </m:r>
                          </m:sup>
                        </m:sSup>
                        <m:r>
                          <a:rPr lang="en-US" smtClean="0">
                            <a:latin typeface="Cambria Math" panose="02040503050406030204" pitchFamily="18" charset="0"/>
                          </a:rPr>
                          <m:t>+</m:t>
                        </m:r>
                        <m:r>
                          <a:rPr lang="en-US" smtClean="0">
                            <a:latin typeface="Cambria Math" panose="02040503050406030204" pitchFamily="18" charset="0"/>
                          </a:rPr>
                          <m:t>𝜌</m:t>
                        </m:r>
                        <m:r>
                          <a:rPr lang="en-US" smtClean="0">
                            <a:latin typeface="Cambria Math" panose="02040503050406030204" pitchFamily="18" charset="0"/>
                          </a:rPr>
                          <m:t>𝑔h</m:t>
                        </m:r>
                      </m:e>
                    </m:d>
                    <m:r>
                      <a:rPr lang="en-US" smtClean="0">
                        <a:latin typeface="Cambria Math" panose="02040503050406030204" pitchFamily="18" charset="0"/>
                      </a:rPr>
                      <m:t>𝑄</m:t>
                    </m:r>
                  </m:oMath>
                </a14:m>
                <a:endParaRPr lang="en-US" dirty="0"/>
              </a:p>
            </p:txBody>
          </p:sp>
        </mc:Choice>
        <mc:Fallback xmlns="">
          <p:sp>
            <p:nvSpPr>
              <p:cNvPr id="11" name="Content Placeholder 3"/>
              <p:cNvSpPr>
                <a:spLocks noGrp="1" noRot="1" noChangeAspect="1" noMove="1" noResize="1" noEditPoints="1" noAdjustHandles="1" noChangeArrowheads="1" noChangeShapeType="1" noTextEdit="1"/>
              </p:cNvSpPr>
              <p:nvPr>
                <p:ph sz="quarter" idx="14"/>
              </p:nvPr>
            </p:nvSpPr>
            <p:spPr>
              <a:blipFill>
                <a:blip r:embed="rId2"/>
                <a:stretch>
                  <a:fillRect l="-2159" t="-338"/>
                </a:stretch>
              </a:blipFill>
            </p:spPr>
            <p:txBody>
              <a:bodyPr/>
              <a:lstStyle/>
              <a:p>
                <a:r>
                  <a:rPr lang="en-US">
                    <a:noFill/>
                  </a:rPr>
                  <a:t> </a:t>
                </a:r>
              </a:p>
            </p:txBody>
          </p:sp>
        </mc:Fallback>
      </mc:AlternateContent>
    </p:spTree>
    <p:extLst>
      <p:ext uri="{BB962C8B-B14F-4D97-AF65-F5344CB8AC3E}">
        <p14:creationId xmlns:p14="http://schemas.microsoft.com/office/powerpoint/2010/main" val="191690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05-06 Homework</a:t>
            </a:r>
          </a:p>
        </p:txBody>
      </p:sp>
      <p:sp>
        <p:nvSpPr>
          <p:cNvPr id="6" name="Content Placeholder 5"/>
          <p:cNvSpPr>
            <a:spLocks noGrp="1"/>
          </p:cNvSpPr>
          <p:nvPr>
            <p:ph sz="quarter" idx="14"/>
          </p:nvPr>
        </p:nvSpPr>
        <p:spPr/>
        <p:txBody>
          <a:bodyPr/>
          <a:lstStyle/>
          <a:p>
            <a:endParaRPr lang="en-US"/>
          </a:p>
        </p:txBody>
      </p:sp>
      <p:sp>
        <p:nvSpPr>
          <p:cNvPr id="7" name="Content Placeholder 2"/>
          <p:cNvSpPr>
            <a:spLocks noGrp="1"/>
          </p:cNvSpPr>
          <p:nvPr>
            <p:ph sz="quarter" idx="13"/>
          </p:nvPr>
        </p:nvSpPr>
        <p:spPr/>
        <p:txBody>
          <a:bodyPr>
            <a:normAutofit/>
          </a:bodyPr>
          <a:lstStyle/>
          <a:p>
            <a:r>
              <a:rPr lang="en-US" dirty="0"/>
              <a:t>Apply yourself to these applications</a:t>
            </a:r>
          </a:p>
          <a:p>
            <a:endParaRPr lang="en-US" dirty="0"/>
          </a:p>
          <a:p>
            <a:r>
              <a:rPr lang="en-US" dirty="0"/>
              <a:t>Read 12.4, 12.5</a:t>
            </a:r>
          </a:p>
        </p:txBody>
      </p:sp>
    </p:spTree>
    <p:extLst>
      <p:ext uri="{BB962C8B-B14F-4D97-AF65-F5344CB8AC3E}">
        <p14:creationId xmlns:p14="http://schemas.microsoft.com/office/powerpoint/2010/main" val="23388075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6D37-F8B3-4E06-88ED-6BCFDDEAD71B}"/>
              </a:ext>
            </a:extLst>
          </p:cNvPr>
          <p:cNvSpPr>
            <a:spLocks noGrp="1"/>
          </p:cNvSpPr>
          <p:nvPr>
            <p:ph type="title"/>
          </p:nvPr>
        </p:nvSpPr>
        <p:spPr/>
        <p:txBody>
          <a:bodyPr/>
          <a:lstStyle/>
          <a:p>
            <a:r>
              <a:rPr lang="en-US" dirty="0">
                <a:effectLst/>
              </a:rPr>
              <a:t>05-07 Viscosity, Poiseuille’s Law, and Turbulence</a:t>
            </a:r>
            <a:endParaRPr lang="en-US" dirty="0"/>
          </a:p>
        </p:txBody>
      </p:sp>
      <p:sp>
        <p:nvSpPr>
          <p:cNvPr id="3" name="Text Placeholder 2">
            <a:extLst>
              <a:ext uri="{FF2B5EF4-FFF2-40B4-BE49-F238E27FC236}">
                <a16:creationId xmlns:a16="http://schemas.microsoft.com/office/drawing/2014/main" id="{35DC5AB3-9A6A-408C-9A51-252C5E1EE42D}"/>
              </a:ext>
            </a:extLst>
          </p:cNvPr>
          <p:cNvSpPr>
            <a:spLocks noGrp="1"/>
          </p:cNvSpPr>
          <p:nvPr>
            <p:ph type="body" idx="1"/>
          </p:nvPr>
        </p:nvSpPr>
        <p:spPr/>
        <p:txBody>
          <a:bodyPr>
            <a:normAutofit fontScale="85000" lnSpcReduction="10000"/>
          </a:bodyPr>
          <a:lstStyle/>
          <a:p>
            <a:r>
              <a:rPr lang="en-US" dirty="0"/>
              <a:t>In this lesson you will…</a:t>
            </a:r>
          </a:p>
          <a:p>
            <a:r>
              <a:rPr lang="en-US" dirty="0"/>
              <a:t>• Define laminar flow and turbulent flow.</a:t>
            </a:r>
          </a:p>
          <a:p>
            <a:r>
              <a:rPr lang="en-US" dirty="0"/>
              <a:t>• Explain what viscosity is.</a:t>
            </a:r>
          </a:p>
          <a:p>
            <a:r>
              <a:rPr lang="en-US" dirty="0"/>
              <a:t>• Calculate flow and resistance with Poiseuille’s law.</a:t>
            </a:r>
          </a:p>
          <a:p>
            <a:r>
              <a:rPr lang="en-US" dirty="0"/>
              <a:t>• Explain how pressure drops due to resistance.</a:t>
            </a:r>
          </a:p>
          <a:p>
            <a:r>
              <a:rPr lang="en-US" dirty="0"/>
              <a:t>• Calculate Reynolds number.</a:t>
            </a:r>
          </a:p>
          <a:p>
            <a:r>
              <a:rPr lang="en-US" dirty="0"/>
              <a:t>• Use the Reynolds number for a system to determine whether it is laminar or turbulent.</a:t>
            </a:r>
          </a:p>
        </p:txBody>
      </p:sp>
    </p:spTree>
    <p:extLst>
      <p:ext uri="{BB962C8B-B14F-4D97-AF65-F5344CB8AC3E}">
        <p14:creationId xmlns:p14="http://schemas.microsoft.com/office/powerpoint/2010/main" val="1521638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05-07 Viscosity, </a:t>
            </a:r>
            <a:r>
              <a:rPr lang="en-US" dirty="0" err="1">
                <a:effectLst/>
              </a:rPr>
              <a:t>Poiseuille’s</a:t>
            </a:r>
            <a:r>
              <a:rPr lang="en-US" dirty="0">
                <a:effectLst/>
              </a:rPr>
              <a:t> Law, and Turbulence</a:t>
            </a:r>
            <a:endParaRPr lang="en-US" dirty="0"/>
          </a:p>
        </p:txBody>
      </p:sp>
      <p:sp>
        <p:nvSpPr>
          <p:cNvPr id="5" name="TextBox 4"/>
          <p:cNvSpPr txBox="1"/>
          <p:nvPr/>
        </p:nvSpPr>
        <p:spPr>
          <a:xfrm>
            <a:off x="4876800" y="4229100"/>
            <a:ext cx="1676400" cy="523220"/>
          </a:xfrm>
          <a:prstGeom prst="rect">
            <a:avLst/>
          </a:prstGeom>
          <a:noFill/>
        </p:spPr>
        <p:txBody>
          <a:bodyPr wrap="square" rtlCol="0">
            <a:spAutoFit/>
          </a:bodyPr>
          <a:lstStyle/>
          <a:p>
            <a:r>
              <a:rPr lang="en-US" sz="2800" dirty="0"/>
              <a:t>Laminar</a:t>
            </a:r>
          </a:p>
        </p:txBody>
      </p:sp>
      <p:sp>
        <p:nvSpPr>
          <p:cNvPr id="8" name="TextBox 7"/>
          <p:cNvSpPr txBox="1"/>
          <p:nvPr/>
        </p:nvSpPr>
        <p:spPr>
          <a:xfrm>
            <a:off x="4648200" y="1758556"/>
            <a:ext cx="1752600" cy="523220"/>
          </a:xfrm>
          <a:prstGeom prst="rect">
            <a:avLst/>
          </a:prstGeom>
          <a:noFill/>
        </p:spPr>
        <p:txBody>
          <a:bodyPr wrap="square" rtlCol="0">
            <a:spAutoFit/>
          </a:bodyPr>
          <a:lstStyle/>
          <a:p>
            <a:r>
              <a:rPr lang="en-US" sz="2800" dirty="0"/>
              <a:t>Turbulent</a:t>
            </a:r>
          </a:p>
        </p:txBody>
      </p:sp>
      <p:pic>
        <p:nvPicPr>
          <p:cNvPr id="13"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6686550" y="1140758"/>
            <a:ext cx="2405146" cy="361156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6553200" y="3943350"/>
            <a:ext cx="685800" cy="48195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p:cNvCxnSpPr>
          <p:nvPr/>
        </p:nvCxnSpPr>
        <p:spPr>
          <a:xfrm flipV="1">
            <a:off x="6400800" y="1954766"/>
            <a:ext cx="990600" cy="654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sz="quarter" idx="13"/>
          </p:nvPr>
        </p:nvSpPr>
        <p:spPr/>
        <p:txBody>
          <a:bodyPr>
            <a:normAutofit fontScale="77500" lnSpcReduction="20000"/>
          </a:bodyPr>
          <a:lstStyle/>
          <a:p>
            <a:r>
              <a:rPr lang="en-US" dirty="0"/>
              <a:t>Viscosity</a:t>
            </a:r>
          </a:p>
          <a:p>
            <a:pPr lvl="1"/>
            <a:r>
              <a:rPr lang="en-US" dirty="0"/>
              <a:t>Fluid friction</a:t>
            </a:r>
          </a:p>
          <a:p>
            <a:endParaRPr lang="en-US" dirty="0"/>
          </a:p>
          <a:p>
            <a:r>
              <a:rPr lang="en-US" dirty="0"/>
              <a:t>Laminar Flow</a:t>
            </a:r>
          </a:p>
          <a:p>
            <a:pPr lvl="1"/>
            <a:r>
              <a:rPr lang="en-US" dirty="0"/>
              <a:t>Smooth flow in layers that don’t mix</a:t>
            </a:r>
          </a:p>
          <a:p>
            <a:r>
              <a:rPr lang="en-US" dirty="0"/>
              <a:t>Turbulent Flow</a:t>
            </a:r>
          </a:p>
          <a:p>
            <a:pPr lvl="1"/>
            <a:r>
              <a:rPr lang="en-US" dirty="0"/>
              <a:t>Has eddies and swirls that mix layers of fluid</a:t>
            </a:r>
          </a:p>
          <a:p>
            <a:pPr lvl="1"/>
            <a:r>
              <a:rPr lang="en-US" dirty="0"/>
              <a:t>Turbulent flow is slower than laminar flow</a:t>
            </a:r>
          </a:p>
        </p:txBody>
      </p:sp>
    </p:spTree>
    <p:extLst>
      <p:ext uri="{BB962C8B-B14F-4D97-AF65-F5344CB8AC3E}">
        <p14:creationId xmlns:p14="http://schemas.microsoft.com/office/powerpoint/2010/main" val="429031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05-07 Viscosity, </a:t>
            </a:r>
            <a:r>
              <a:rPr lang="en-US" dirty="0" err="1">
                <a:effectLst/>
              </a:rPr>
              <a:t>Poiseuille’s</a:t>
            </a:r>
            <a:r>
              <a:rPr lang="en-US" dirty="0">
                <a:effectLst/>
              </a:rPr>
              <a:t> Law, and Turbulence</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4294967295"/>
              </p:nvPr>
            </p:nvSpPr>
            <p:spPr>
              <a:xfrm>
                <a:off x="4648200" y="3711575"/>
                <a:ext cx="4495800" cy="1279525"/>
              </a:xfrm>
            </p:spPr>
            <p:txBody>
              <a:bodyPr>
                <a:normAutofit fontScale="92500"/>
              </a:bodyPr>
              <a:lstStyle/>
              <a:p>
                <a14:m>
                  <m:oMath xmlns:m="http://schemas.openxmlformats.org/officeDocument/2006/math">
                    <m:r>
                      <a:rPr lang="en-US" sz="4800" b="0" i="1" smtClean="0">
                        <a:latin typeface="Cambria Math"/>
                      </a:rPr>
                      <m:t>𝜂</m:t>
                    </m:r>
                    <m:r>
                      <a:rPr lang="en-US" sz="4800" b="0" i="1" smtClean="0">
                        <a:latin typeface="Cambria Math"/>
                      </a:rPr>
                      <m:t>=</m:t>
                    </m:r>
                    <m:f>
                      <m:fPr>
                        <m:ctrlPr>
                          <a:rPr lang="en-US" sz="4800" b="0" i="1" smtClean="0">
                            <a:latin typeface="Cambria Math" panose="02040503050406030204" pitchFamily="18" charset="0"/>
                          </a:rPr>
                        </m:ctrlPr>
                      </m:fPr>
                      <m:num>
                        <m:r>
                          <a:rPr lang="en-US" sz="4800" b="0" i="1" smtClean="0">
                            <a:latin typeface="Cambria Math"/>
                          </a:rPr>
                          <m:t>𝐹𝐿</m:t>
                        </m:r>
                      </m:num>
                      <m:den>
                        <m:r>
                          <a:rPr lang="en-US" sz="4800" b="0" i="1" smtClean="0">
                            <a:latin typeface="Cambria Math"/>
                          </a:rPr>
                          <m:t>𝑣𝐴</m:t>
                        </m:r>
                      </m:den>
                    </m:f>
                  </m:oMath>
                </a14:m>
                <a:endParaRPr lang="en-US" sz="4800" dirty="0"/>
              </a:p>
            </p:txBody>
          </p:sp>
        </mc:Choice>
        <mc:Fallback xmlns="">
          <p:sp>
            <p:nvSpPr>
              <p:cNvPr id="4" name="Content Placeholder 3"/>
              <p:cNvSpPr>
                <a:spLocks noGrp="1" noRot="1" noChangeAspect="1" noMove="1" noResize="1" noEditPoints="1" noAdjustHandles="1" noChangeArrowheads="1" noChangeShapeType="1" noTextEdit="1"/>
              </p:cNvSpPr>
              <p:nvPr>
                <p:ph sz="half" idx="4294967295"/>
              </p:nvPr>
            </p:nvSpPr>
            <p:spPr>
              <a:xfrm>
                <a:off x="4648200" y="3711575"/>
                <a:ext cx="4495800" cy="1279525"/>
              </a:xfrm>
              <a:blipFill>
                <a:blip r:embed="rId3"/>
                <a:stretch>
                  <a:fillRect/>
                </a:stretch>
              </a:blipFill>
            </p:spPr>
            <p:txBody>
              <a:bodyPr/>
              <a:lstStyle/>
              <a:p>
                <a:r>
                  <a:rPr lang="en-US">
                    <a:noFill/>
                  </a:rPr>
                  <a:t> </a:t>
                </a:r>
              </a:p>
            </p:txBody>
          </p:sp>
        </mc:Fallback>
      </mc:AlternateContent>
      <p:sp>
        <p:nvSpPr>
          <p:cNvPr id="8" name="Content Placeholder 2"/>
          <p:cNvSpPr>
            <a:spLocks noGrp="1"/>
          </p:cNvSpPr>
          <p:nvPr>
            <p:ph sz="quarter" idx="13"/>
          </p:nvPr>
        </p:nvSpPr>
        <p:spPr/>
        <p:txBody>
          <a:bodyPr>
            <a:normAutofit/>
          </a:bodyPr>
          <a:lstStyle/>
          <a:p>
            <a:r>
              <a:rPr lang="en-US" dirty="0"/>
              <a:t>How viscosity is measured</a:t>
            </a:r>
          </a:p>
          <a:p>
            <a:pPr lvl="1"/>
            <a:r>
              <a:rPr lang="en-US" dirty="0"/>
              <a:t>Two plates with fluid between</a:t>
            </a:r>
          </a:p>
          <a:p>
            <a:pPr lvl="1"/>
            <a:r>
              <a:rPr lang="en-US" dirty="0"/>
              <a:t>Top plate moved</a:t>
            </a:r>
          </a:p>
          <a:p>
            <a:pPr lvl="1"/>
            <a:r>
              <a:rPr lang="en-US" dirty="0"/>
              <a:t>Friction causes the fluid to move</a:t>
            </a:r>
          </a:p>
        </p:txBody>
      </p:sp>
      <p:pic>
        <p:nvPicPr>
          <p:cNvPr id="9"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648200" y="1123950"/>
            <a:ext cx="4467225" cy="27432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07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05-07 Viscosity, </a:t>
            </a:r>
            <a:r>
              <a:rPr lang="en-US" dirty="0" err="1">
                <a:effectLst/>
              </a:rPr>
              <a:t>Poiseuille’s</a:t>
            </a:r>
            <a:r>
              <a:rPr lang="en-US" dirty="0">
                <a:effectLst/>
              </a:rPr>
              <a:t> Law, and Turbulence</a:t>
            </a:r>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sz="quarter" idx="13"/>
              </p:nvPr>
            </p:nvSpPr>
            <p:spPr/>
            <p:txBody>
              <a:bodyPr>
                <a:normAutofit fontScale="85000" lnSpcReduction="20000"/>
              </a:bodyPr>
              <a:lstStyle/>
              <a:p>
                <a:r>
                  <a:rPr lang="en-US" dirty="0"/>
                  <a:t>Laminar flow in tubes</a:t>
                </a:r>
              </a:p>
              <a:p>
                <a:pPr lvl="1"/>
                <a:r>
                  <a:rPr lang="en-US" dirty="0"/>
                  <a:t>Difference in pressure causes fluids to flow</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num>
                        <m:den>
                          <m:r>
                            <a:rPr lang="en-US" b="0" i="1" smtClean="0">
                              <a:latin typeface="Cambria Math"/>
                            </a:rPr>
                            <m:t>𝑅</m:t>
                          </m:r>
                        </m:den>
                      </m:f>
                    </m:oMath>
                  </m:oMathPara>
                </a14:m>
                <a:endParaRPr lang="en-US" b="0" dirty="0"/>
              </a:p>
              <a:p>
                <a:pPr lvl="1"/>
                <a:r>
                  <a:rPr lang="en-US" dirty="0"/>
                  <a:t>Where</a:t>
                </a:r>
              </a:p>
              <a:p>
                <a:pPr lvl="1"/>
                <a:r>
                  <a:rPr lang="en-US" i="1" dirty="0"/>
                  <a:t>Q</a:t>
                </a:r>
                <a:r>
                  <a:rPr lang="en-US" dirty="0"/>
                  <a:t> is flow rate</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oMath>
                </a14:m>
                <a:r>
                  <a:rPr lang="en-US" dirty="0"/>
                  <a:t> are pressures</a:t>
                </a:r>
              </a:p>
              <a:p>
                <a:pPr lvl="1"/>
                <a:r>
                  <a:rPr lang="en-US" i="1" dirty="0"/>
                  <a:t>R</a:t>
                </a:r>
                <a:r>
                  <a:rPr lang="en-US" dirty="0"/>
                  <a:t> is resistance</a:t>
                </a:r>
                <a:endParaRPr lang="en-US" i="1" dirty="0"/>
              </a:p>
            </p:txBody>
          </p:sp>
        </mc:Choice>
        <mc:Fallback xmlns="">
          <p:sp>
            <p:nvSpPr>
              <p:cNvPr id="7" name="Content Placeholder 2"/>
              <p:cNvSpPr>
                <a:spLocks noGrp="1" noRot="1" noChangeAspect="1" noMove="1" noResize="1" noEditPoints="1" noAdjustHandles="1" noChangeArrowheads="1" noChangeShapeType="1" noTextEdit="1"/>
              </p:cNvSpPr>
              <p:nvPr>
                <p:ph sz="quarter" idx="13"/>
              </p:nvPr>
            </p:nvSpPr>
            <p:spPr>
              <a:blipFill>
                <a:blip r:embed="rId3"/>
                <a:stretch>
                  <a:fillRect l="-1619" t="-1351" b="-2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3"/>
              <p:cNvSpPr>
                <a:spLocks noGrp="1"/>
              </p:cNvSpPr>
              <p:nvPr>
                <p:ph sz="quarter" idx="14"/>
              </p:nvPr>
            </p:nvSpPr>
            <p:spPr/>
            <p:txBody>
              <a:bodyPr>
                <a:normAutofit/>
              </a:bodyPr>
              <a:lstStyle/>
              <a:p>
                <a:r>
                  <a:rPr lang="en-US" dirty="0"/>
                  <a:t>Poiseuille’s law for resistance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𝑅</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8</m:t>
                          </m:r>
                          <m:r>
                            <a:rPr lang="en-US" b="0" i="1" smtClean="0">
                              <a:latin typeface="Cambria Math"/>
                            </a:rPr>
                            <m:t>𝜂</m:t>
                          </m:r>
                          <m:r>
                            <a:rPr lang="en-US" b="0" i="1" smtClean="0">
                              <a:latin typeface="Cambria Math"/>
                            </a:rPr>
                            <m:t>𝑙</m:t>
                          </m:r>
                        </m:num>
                        <m:den>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4</m:t>
                              </m:r>
                            </m:sup>
                          </m:sSup>
                        </m:den>
                      </m:f>
                    </m:oMath>
                  </m:oMathPara>
                </a14:m>
                <a:endParaRPr lang="en-US" b="0" dirty="0"/>
              </a:p>
              <a:p>
                <a:pPr lvl="1"/>
                <a:r>
                  <a:rPr lang="en-US" dirty="0"/>
                  <a:t>Where</a:t>
                </a:r>
              </a:p>
              <a:p>
                <a:pPr lvl="1"/>
                <a14:m>
                  <m:oMath xmlns:m="http://schemas.openxmlformats.org/officeDocument/2006/math">
                    <m:r>
                      <a:rPr lang="en-US" b="0" i="1" smtClean="0">
                        <a:latin typeface="Cambria Math"/>
                      </a:rPr>
                      <m:t>𝜂</m:t>
                    </m:r>
                  </m:oMath>
                </a14:m>
                <a:r>
                  <a:rPr lang="en-US" dirty="0"/>
                  <a:t> is viscosity</a:t>
                </a:r>
              </a:p>
              <a:p>
                <a:pPr lvl="1"/>
                <a:r>
                  <a:rPr lang="en-US" i="1" dirty="0"/>
                  <a:t>l</a:t>
                </a:r>
                <a:r>
                  <a:rPr lang="en-US" dirty="0"/>
                  <a:t> is length of tube</a:t>
                </a:r>
              </a:p>
              <a:p>
                <a:pPr lvl="1"/>
                <a:r>
                  <a:rPr lang="en-US" i="1" dirty="0"/>
                  <a:t>r</a:t>
                </a:r>
                <a:r>
                  <a:rPr lang="en-US" dirty="0"/>
                  <a:t> is radius of tube</a:t>
                </a:r>
                <a:endParaRPr lang="en-US" i="1" dirty="0"/>
              </a:p>
            </p:txBody>
          </p:sp>
        </mc:Choice>
        <mc:Fallback xmlns="">
          <p:sp>
            <p:nvSpPr>
              <p:cNvPr id="8" name="Content Placeholder 3"/>
              <p:cNvSpPr>
                <a:spLocks noGrp="1" noRot="1" noChangeAspect="1" noMove="1" noResize="1" noEditPoints="1" noAdjustHandles="1" noChangeArrowheads="1" noChangeShapeType="1" noTextEdit="1"/>
              </p:cNvSpPr>
              <p:nvPr>
                <p:ph sz="quarter" idx="14"/>
              </p:nvPr>
            </p:nvSpPr>
            <p:spPr>
              <a:blipFill>
                <a:blip r:embed="rId4"/>
                <a:stretch>
                  <a:fillRect l="-2159" t="-1014"/>
                </a:stretch>
              </a:blipFill>
            </p:spPr>
            <p:txBody>
              <a:bodyPr/>
              <a:lstStyle/>
              <a:p>
                <a:r>
                  <a:rPr lang="en-US">
                    <a:noFill/>
                  </a:rPr>
                  <a:t> </a:t>
                </a:r>
              </a:p>
            </p:txBody>
          </p:sp>
        </mc:Fallback>
      </mc:AlternateContent>
    </p:spTree>
    <p:extLst>
      <p:ext uri="{BB962C8B-B14F-4D97-AF65-F5344CB8AC3E}">
        <p14:creationId xmlns:p14="http://schemas.microsoft.com/office/powerpoint/2010/main" val="6064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05-01 Fluids and Density</a:t>
            </a:r>
          </a:p>
        </p:txBody>
      </p:sp>
      <mc:AlternateContent xmlns:mc="http://schemas.openxmlformats.org/markup-compatibility/2006" xmlns:a14="http://schemas.microsoft.com/office/drawing/2010/main">
        <mc:Choice Requires="a14">
          <p:sp>
            <p:nvSpPr>
              <p:cNvPr id="6" name="Content Placeholder 2"/>
              <p:cNvSpPr>
                <a:spLocks noGrp="1"/>
              </p:cNvSpPr>
              <p:nvPr>
                <p:ph sz="quarter" idx="13"/>
              </p:nvPr>
            </p:nvSpPr>
            <p:spPr/>
            <p:txBody>
              <a:bodyPr>
                <a:normAutofit fontScale="77500" lnSpcReduction="20000"/>
              </a:bodyPr>
              <a:lstStyle/>
              <a:p>
                <a:r>
                  <a:rPr lang="en-US" dirty="0"/>
                  <a:t>Can use density to determine unknown material</a:t>
                </a:r>
              </a:p>
              <a:p>
                <a:r>
                  <a:rPr lang="en-US" dirty="0"/>
                  <a:t>An ornate silver crown is thought to be fake. How could we determine if is silver without damaging the crown?</a:t>
                </a:r>
              </a:p>
              <a:p>
                <a:r>
                  <a:rPr lang="en-US" dirty="0"/>
                  <a:t>Find its mass using a balance. (It is 1.25 kg)</a:t>
                </a:r>
              </a:p>
              <a:p>
                <a:r>
                  <a:rPr lang="en-US" dirty="0"/>
                  <a:t>Find its volume by submerging in water and finding volume of displaces water. (It is </a:t>
                </a:r>
                <a14:m>
                  <m:oMath xmlns:m="http://schemas.openxmlformats.org/officeDocument/2006/math">
                    <m:r>
                      <a:rPr lang="en-US" b="0" i="1" smtClean="0">
                        <a:latin typeface="Cambria Math"/>
                      </a:rPr>
                      <m:t>1.60×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−4</m:t>
                        </m:r>
                      </m:sup>
                    </m:sSup>
                  </m:oMath>
                </a14:m>
                <a:r>
                  <a:rPr lang="en-US" dirty="0"/>
                  <a:t> m</a:t>
                </a:r>
                <a:r>
                  <a:rPr lang="en-US" baseline="30000" dirty="0"/>
                  <a:t>3</a:t>
                </a:r>
                <a:r>
                  <a:rPr lang="en-US" dirty="0"/>
                  <a:t>)</a:t>
                </a:r>
              </a:p>
              <a:p>
                <a:r>
                  <a:rPr lang="en-US" dirty="0"/>
                  <a:t>Find the density</a:t>
                </a:r>
              </a:p>
              <a:p>
                <a:pPr lvl="1"/>
                <a14:m>
                  <m:oMath xmlns:m="http://schemas.openxmlformats.org/officeDocument/2006/math">
                    <m:r>
                      <a:rPr lang="en-US" b="0" i="1" smtClean="0">
                        <a:latin typeface="Cambria Math"/>
                      </a:rPr>
                      <m:t>𝜌</m:t>
                    </m:r>
                    <m:r>
                      <a:rPr lang="en-US" b="0" i="1" smtClean="0">
                        <a:latin typeface="Cambria Math"/>
                      </a:rPr>
                      <m:t>=7.81×</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oMath>
                </a14:m>
                <a:r>
                  <a:rPr lang="en-US" dirty="0"/>
                  <a:t> kg/m</a:t>
                </a:r>
                <a:r>
                  <a:rPr lang="en-US" baseline="30000" dirty="0"/>
                  <a:t>3</a:t>
                </a:r>
                <a:endParaRPr lang="en-US" dirty="0"/>
              </a:p>
              <a:p>
                <a:r>
                  <a:rPr lang="en-US" dirty="0"/>
                  <a:t>Table 11.1 says it is steel</a:t>
                </a:r>
              </a:p>
              <a:p>
                <a:pPr lvl="1"/>
                <a:r>
                  <a:rPr lang="en-US" dirty="0"/>
                  <a:t>Silver’s density is </a:t>
                </a:r>
                <a14:m>
                  <m:oMath xmlns:m="http://schemas.openxmlformats.org/officeDocument/2006/math">
                    <m:r>
                      <a:rPr lang="en-US" b="0" i="1" smtClean="0">
                        <a:latin typeface="Cambria Math"/>
                      </a:rPr>
                      <m:t>10.5×</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oMath>
                </a14:m>
                <a:r>
                  <a:rPr lang="en-US" dirty="0"/>
                  <a:t> kg/m</a:t>
                </a:r>
                <a:r>
                  <a:rPr lang="en-US" baseline="30000" dirty="0"/>
                  <a:t>3</a:t>
                </a:r>
                <a:endParaRPr lang="en-US" dirty="0"/>
              </a:p>
            </p:txBody>
          </p:sp>
        </mc:Choice>
        <mc:Fallback xmlns="">
          <p:sp>
            <p:nvSpPr>
              <p:cNvPr id="6" name="Content Placeholder 2"/>
              <p:cNvSpPr>
                <a:spLocks noGrp="1" noRot="1" noChangeAspect="1" noMove="1" noResize="1" noEditPoints="1" noAdjustHandles="1" noChangeArrowheads="1" noChangeShapeType="1" noTextEdit="1"/>
              </p:cNvSpPr>
              <p:nvPr>
                <p:ph sz="quarter" idx="13"/>
              </p:nvPr>
            </p:nvSpPr>
            <p:spPr>
              <a:blipFill>
                <a:blip r:embed="rId3"/>
                <a:stretch>
                  <a:fillRect l="-667" t="-1174" b="-2517"/>
                </a:stretch>
              </a:blipFill>
            </p:spPr>
            <p:txBody>
              <a:bodyPr/>
              <a:lstStyle/>
              <a:p>
                <a:r>
                  <a:rPr lang="en-US">
                    <a:noFill/>
                  </a:rPr>
                  <a:t> </a:t>
                </a:r>
              </a:p>
            </p:txBody>
          </p:sp>
        </mc:Fallback>
      </mc:AlternateContent>
    </p:spTree>
    <p:extLst>
      <p:ext uri="{BB962C8B-B14F-4D97-AF65-F5344CB8AC3E}">
        <p14:creationId xmlns:p14="http://schemas.microsoft.com/office/powerpoint/2010/main" val="374989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05-07 Viscosity, </a:t>
            </a:r>
            <a:r>
              <a:rPr lang="en-US" dirty="0" err="1">
                <a:effectLst/>
              </a:rPr>
              <a:t>Poiseuille’s</a:t>
            </a:r>
            <a:r>
              <a:rPr lang="en-US" dirty="0">
                <a:effectLst/>
              </a:rPr>
              <a:t> Law, and Turbulence</a:t>
            </a:r>
            <a:endParaRPr lang="en-US" dirty="0"/>
          </a:p>
        </p:txBody>
      </p:sp>
      <p:sp>
        <p:nvSpPr>
          <p:cNvPr id="7" name="Content Placeholder 2"/>
          <p:cNvSpPr>
            <a:spLocks noGrp="1"/>
          </p:cNvSpPr>
          <p:nvPr>
            <p:ph sz="quarter" idx="13"/>
          </p:nvPr>
        </p:nvSpPr>
        <p:spPr/>
        <p:txBody>
          <a:bodyPr>
            <a:normAutofit/>
          </a:bodyPr>
          <a:lstStyle/>
          <a:p>
            <a:r>
              <a:rPr lang="en-US" dirty="0"/>
              <a:t>Since flow rate depends on pressure</a:t>
            </a:r>
          </a:p>
          <a:p>
            <a:pPr lvl="1"/>
            <a:r>
              <a:rPr lang="en-US" dirty="0"/>
              <a:t>Higher pressure difference, higher Q</a:t>
            </a:r>
          </a:p>
        </p:txBody>
      </p:sp>
      <p:sp>
        <p:nvSpPr>
          <p:cNvPr id="8" name="Content Placeholder 3"/>
          <p:cNvSpPr>
            <a:spLocks noGrp="1"/>
          </p:cNvSpPr>
          <p:nvPr>
            <p:ph sz="quarter" idx="14"/>
          </p:nvPr>
        </p:nvSpPr>
        <p:spPr/>
        <p:txBody>
          <a:bodyPr>
            <a:normAutofit/>
          </a:bodyPr>
          <a:lstStyle/>
          <a:p>
            <a:pPr marL="342900" lvl="1" indent="-342900">
              <a:buFont typeface="Wingdings" pitchFamily="2" charset="2"/>
              <a:buChar char=""/>
            </a:pPr>
            <a:r>
              <a:rPr lang="en-US" dirty="0"/>
              <a:t>Higher resistance, higher pressure difference to maintain constant Q </a:t>
            </a:r>
          </a:p>
          <a:p>
            <a:pPr marL="857250" lvl="2" indent="-457200"/>
            <a:r>
              <a:rPr lang="en-US" dirty="0"/>
              <a:t>In blood vessels this is a problem with plaque on artery walls</a:t>
            </a:r>
          </a:p>
          <a:p>
            <a:endParaRPr lang="en-US" dirty="0"/>
          </a:p>
        </p:txBody>
      </p:sp>
    </p:spTree>
    <p:extLst>
      <p:ext uri="{BB962C8B-B14F-4D97-AF65-F5344CB8AC3E}">
        <p14:creationId xmlns:p14="http://schemas.microsoft.com/office/powerpoint/2010/main" val="6234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05-07 Viscosity, </a:t>
            </a:r>
            <a:r>
              <a:rPr lang="en-US" dirty="0" err="1">
                <a:effectLst/>
              </a:rPr>
              <a:t>Poiseuille’s</a:t>
            </a:r>
            <a:r>
              <a:rPr lang="en-US" dirty="0">
                <a:effectLst/>
              </a:rPr>
              <a:t> Law, and Turbulence</a:t>
            </a:r>
            <a:endParaRPr lang="en-US" dirty="0"/>
          </a:p>
        </p:txBody>
      </p:sp>
      <p:sp>
        <p:nvSpPr>
          <p:cNvPr id="7" name="Content Placeholder 2"/>
          <p:cNvSpPr>
            <a:spLocks noGrp="1"/>
          </p:cNvSpPr>
          <p:nvPr>
            <p:ph sz="quarter" idx="13"/>
          </p:nvPr>
        </p:nvSpPr>
        <p:spPr/>
        <p:txBody>
          <a:bodyPr>
            <a:normAutofit/>
          </a:bodyPr>
          <a:lstStyle/>
          <a:p>
            <a:r>
              <a:rPr lang="en-US" sz="2400" dirty="0"/>
              <a:t>How to tell if laminar or turbulent flow</a:t>
            </a:r>
          </a:p>
          <a:p>
            <a:pPr lvl="1"/>
            <a:r>
              <a:rPr lang="en-US" sz="2400" dirty="0"/>
              <a:t>Low speed with smooth, streamlined object </a:t>
            </a:r>
            <a:r>
              <a:rPr lang="en-US" sz="2400" dirty="0">
                <a:sym typeface="Wingdings" pitchFamily="2" charset="2"/>
              </a:rPr>
              <a:t> laminar</a:t>
            </a:r>
          </a:p>
          <a:p>
            <a:pPr lvl="1"/>
            <a:r>
              <a:rPr lang="en-US" sz="2400" dirty="0">
                <a:sym typeface="Wingdings" pitchFamily="2" charset="2"/>
              </a:rPr>
              <a:t>High speed or rough object  turbulent</a:t>
            </a:r>
            <a:endParaRPr lang="en-US" sz="2400" dirty="0"/>
          </a:p>
        </p:txBody>
      </p:sp>
      <mc:AlternateContent xmlns:mc="http://schemas.openxmlformats.org/markup-compatibility/2006" xmlns:a14="http://schemas.microsoft.com/office/drawing/2010/main">
        <mc:Choice Requires="a14">
          <p:sp>
            <p:nvSpPr>
              <p:cNvPr id="8" name="Content Placeholder 3"/>
              <p:cNvSpPr>
                <a:spLocks noGrp="1"/>
              </p:cNvSpPr>
              <p:nvPr>
                <p:ph sz="quarter" idx="14"/>
              </p:nvPr>
            </p:nvSpPr>
            <p:spPr/>
            <p:txBody>
              <a:bodyPr/>
              <a:lstStyle/>
              <a:p>
                <a:r>
                  <a:rPr lang="en-US" sz="2400" dirty="0"/>
                  <a:t>Reynolds number</a:t>
                </a:r>
              </a:p>
              <a:p>
                <a:pPr lvl="1"/>
                <a:r>
                  <a:rPr lang="en-US" sz="2400" dirty="0"/>
                  <a:t>Below 2000 </a:t>
                </a:r>
                <a:r>
                  <a:rPr lang="en-US" sz="2400" dirty="0">
                    <a:sym typeface="Wingdings" pitchFamily="2" charset="2"/>
                  </a:rPr>
                  <a:t> laminar</a:t>
                </a:r>
              </a:p>
              <a:p>
                <a:pPr lvl="1"/>
                <a:r>
                  <a:rPr lang="en-US" sz="2400" dirty="0">
                    <a:sym typeface="Wingdings" pitchFamily="2" charset="2"/>
                  </a:rPr>
                  <a:t>Above 3000  turbulent</a:t>
                </a:r>
              </a:p>
              <a:p>
                <a:pPr lvl="1"/>
                <a:r>
                  <a:rPr lang="en-US" sz="2400" dirty="0">
                    <a:sym typeface="Wingdings" pitchFamily="2" charset="2"/>
                  </a:rPr>
                  <a:t>Between 2000 and 3000 depends on conditions</a:t>
                </a: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sym typeface="Wingdings" pitchFamily="2" charset="2"/>
                            </a:rPr>
                          </m:ctrlPr>
                        </m:sSubPr>
                        <m:e>
                          <m:r>
                            <a:rPr lang="en-US" sz="2400" b="0" i="1" smtClean="0">
                              <a:latin typeface="Cambria Math"/>
                              <a:sym typeface="Wingdings" pitchFamily="2" charset="2"/>
                            </a:rPr>
                            <m:t>𝑁</m:t>
                          </m:r>
                        </m:e>
                        <m:sub>
                          <m:r>
                            <a:rPr lang="en-US" sz="2400" b="0" i="1" smtClean="0">
                              <a:latin typeface="Cambria Math"/>
                              <a:sym typeface="Wingdings" pitchFamily="2" charset="2"/>
                            </a:rPr>
                            <m:t>𝑅</m:t>
                          </m:r>
                        </m:sub>
                      </m:sSub>
                      <m:r>
                        <a:rPr lang="en-US" sz="2400" b="0" i="1" smtClean="0">
                          <a:latin typeface="Cambria Math"/>
                          <a:sym typeface="Wingdings" pitchFamily="2" charset="2"/>
                        </a:rPr>
                        <m:t>=</m:t>
                      </m:r>
                      <m:f>
                        <m:fPr>
                          <m:ctrlPr>
                            <a:rPr lang="en-US" sz="2400" b="0" i="1" smtClean="0">
                              <a:latin typeface="Cambria Math" panose="02040503050406030204" pitchFamily="18" charset="0"/>
                              <a:sym typeface="Wingdings" pitchFamily="2" charset="2"/>
                            </a:rPr>
                          </m:ctrlPr>
                        </m:fPr>
                        <m:num>
                          <m:r>
                            <a:rPr lang="en-US" sz="2400" b="0" i="1" smtClean="0">
                              <a:latin typeface="Cambria Math"/>
                              <a:sym typeface="Wingdings" pitchFamily="2" charset="2"/>
                            </a:rPr>
                            <m:t>2</m:t>
                          </m:r>
                          <m:r>
                            <a:rPr lang="en-US" sz="2400" b="0" i="1" smtClean="0">
                              <a:latin typeface="Cambria Math"/>
                              <a:sym typeface="Wingdings" pitchFamily="2" charset="2"/>
                            </a:rPr>
                            <m:t>𝜌</m:t>
                          </m:r>
                          <m:r>
                            <a:rPr lang="en-US" sz="2400" b="0" i="1" smtClean="0">
                              <a:latin typeface="Cambria Math"/>
                              <a:sym typeface="Wingdings" pitchFamily="2" charset="2"/>
                            </a:rPr>
                            <m:t>𝑣𝑟</m:t>
                          </m:r>
                        </m:num>
                        <m:den>
                          <m:r>
                            <a:rPr lang="en-US" sz="2400" b="0" i="1" smtClean="0">
                              <a:latin typeface="Cambria Math"/>
                              <a:sym typeface="Wingdings" pitchFamily="2" charset="2"/>
                            </a:rPr>
                            <m:t>𝜂</m:t>
                          </m:r>
                        </m:den>
                      </m:f>
                    </m:oMath>
                  </m:oMathPara>
                </a14:m>
                <a:endParaRPr lang="en-US" sz="2400" dirty="0">
                  <a:sym typeface="Wingdings" pitchFamily="2" charset="2"/>
                </a:endParaRPr>
              </a:p>
            </p:txBody>
          </p:sp>
        </mc:Choice>
        <mc:Fallback xmlns="">
          <p:sp>
            <p:nvSpPr>
              <p:cNvPr id="8" name="Content Placeholder 3"/>
              <p:cNvSpPr>
                <a:spLocks noGrp="1" noRot="1" noChangeAspect="1" noMove="1" noResize="1" noEditPoints="1" noAdjustHandles="1" noChangeArrowheads="1" noChangeShapeType="1" noTextEdit="1"/>
              </p:cNvSpPr>
              <p:nvPr>
                <p:ph sz="quarter" idx="14"/>
              </p:nvPr>
            </p:nvSpPr>
            <p:spPr>
              <a:blipFill>
                <a:blip r:embed="rId3"/>
                <a:stretch>
                  <a:fillRect l="-2159" t="-1014"/>
                </a:stretch>
              </a:blipFill>
            </p:spPr>
            <p:txBody>
              <a:bodyPr/>
              <a:lstStyle/>
              <a:p>
                <a:r>
                  <a:rPr lang="en-US">
                    <a:noFill/>
                  </a:rPr>
                  <a:t> </a:t>
                </a:r>
              </a:p>
            </p:txBody>
          </p:sp>
        </mc:Fallback>
      </mc:AlternateContent>
    </p:spTree>
    <p:extLst>
      <p:ext uri="{BB962C8B-B14F-4D97-AF65-F5344CB8AC3E}">
        <p14:creationId xmlns:p14="http://schemas.microsoft.com/office/powerpoint/2010/main" val="172102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05-07 Viscosity, </a:t>
            </a:r>
            <a:r>
              <a:rPr lang="en-US" dirty="0" err="1">
                <a:effectLst/>
              </a:rPr>
              <a:t>Poiseuille’s</a:t>
            </a:r>
            <a:r>
              <a:rPr lang="en-US" dirty="0">
                <a:effectLst/>
              </a:rPr>
              <a:t> Law, and Turbulence</a:t>
            </a:r>
            <a:endParaRPr lang="en-US" dirty="0"/>
          </a:p>
        </p:txBody>
      </p:sp>
      <p:pic>
        <p:nvPicPr>
          <p:cNvPr id="6" name="Picture 2" descr="C:\Documents and Settings\Rick\My Documents\Physics Instructor Stuff - Cutnell and Johnson 6e\text_art\300dpi\ch11\images\F11.41.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5791200" y="1143000"/>
            <a:ext cx="3352800" cy="254476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Content Placeholder 2"/>
              <p:cNvSpPr>
                <a:spLocks noGrp="1"/>
              </p:cNvSpPr>
              <p:nvPr>
                <p:ph sz="quarter" idx="13"/>
              </p:nvPr>
            </p:nvSpPr>
            <p:spPr>
              <a:xfrm>
                <a:off x="-2" y="1217303"/>
                <a:ext cx="4514852" cy="3926197"/>
              </a:xfrm>
            </p:spPr>
            <p:txBody>
              <a:bodyPr>
                <a:normAutofit fontScale="85000" lnSpcReduction="20000"/>
              </a:bodyPr>
              <a:lstStyle/>
              <a:p>
                <a:r>
                  <a:rPr lang="en-US" dirty="0"/>
                  <a:t>A hypodermic syringe is filled with a solution whose viscosity is </a:t>
                </a:r>
                <a14:m>
                  <m:oMath xmlns:m="http://schemas.openxmlformats.org/officeDocument/2006/math">
                    <m:r>
                      <a:rPr lang="en-US" b="0" i="1" smtClean="0">
                        <a:latin typeface="Cambria Math"/>
                      </a:rPr>
                      <m:t>1.5×</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r>
                      <a:rPr lang="en-US" b="0" i="0" smtClean="0">
                        <a:latin typeface="Cambria Math"/>
                      </a:rPr>
                      <m:t> </m:t>
                    </m:r>
                    <m:r>
                      <m:rPr>
                        <m:sty m:val="p"/>
                      </m:rPr>
                      <a:rPr lang="en-US" b="0" i="0" smtClean="0">
                        <a:latin typeface="Cambria Math"/>
                      </a:rPr>
                      <m:t>Pa</m:t>
                    </m:r>
                    <m:r>
                      <a:rPr lang="en-US" b="0" i="1" smtClean="0">
                        <a:latin typeface="Cambria Math"/>
                      </a:rPr>
                      <m:t>⋅</m:t>
                    </m:r>
                    <m:r>
                      <m:rPr>
                        <m:sty m:val="p"/>
                      </m:rPr>
                      <a:rPr lang="en-US" b="0" i="0" smtClean="0">
                        <a:latin typeface="Cambria Math"/>
                      </a:rPr>
                      <m:t>s</m:t>
                    </m:r>
                  </m:oMath>
                </a14:m>
                <a:r>
                  <a:rPr lang="en-US" dirty="0"/>
                  <a:t>. The plunger area of the syringe is </a:t>
                </a:r>
                <a14:m>
                  <m:oMath xmlns:m="http://schemas.openxmlformats.org/officeDocument/2006/math">
                    <m:r>
                      <a:rPr lang="en-US" b="0" i="1" smtClean="0">
                        <a:latin typeface="Cambria Math"/>
                      </a:rPr>
                      <m:t>8.0×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sSup>
                      <m:sSupPr>
                        <m:ctrlPr>
                          <a:rPr lang="en-US" b="0" i="1" smtClean="0">
                            <a:latin typeface="Cambria Math" panose="02040503050406030204" pitchFamily="18" charset="0"/>
                          </a:rPr>
                        </m:ctrlPr>
                      </m:sSupPr>
                      <m:e>
                        <m:r>
                          <m:rPr>
                            <m:sty m:val="p"/>
                          </m:rPr>
                          <a:rPr lang="en-US" b="0" i="0" smtClean="0">
                            <a:latin typeface="Cambria Math"/>
                          </a:rPr>
                          <m:t>m</m:t>
                        </m:r>
                      </m:e>
                      <m:sup>
                        <m:r>
                          <a:rPr lang="en-US" b="0" i="0" smtClean="0">
                            <a:latin typeface="Cambria Math"/>
                          </a:rPr>
                          <m:t>2</m:t>
                        </m:r>
                      </m:sup>
                    </m:sSup>
                  </m:oMath>
                </a14:m>
                <a:r>
                  <a:rPr lang="en-US" dirty="0"/>
                  <a:t>, and the length of the needle is 0.025 m. The internal radius of the needle is </a:t>
                </a:r>
                <a14:m>
                  <m:oMath xmlns:m="http://schemas.openxmlformats.org/officeDocument/2006/math">
                    <m:r>
                      <a:rPr lang="en-US" b="0" i="1" smtClean="0">
                        <a:latin typeface="Cambria Math"/>
                      </a:rPr>
                      <m:t>4.0×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−4</m:t>
                        </m:r>
                      </m:sup>
                    </m:sSup>
                    <m:r>
                      <a:rPr lang="en-US" b="0" i="1" smtClean="0">
                        <a:latin typeface="Cambria Math"/>
                      </a:rPr>
                      <m:t> </m:t>
                    </m:r>
                    <m:r>
                      <m:rPr>
                        <m:sty m:val="p"/>
                      </m:rPr>
                      <a:rPr lang="en-US" b="0" i="0" smtClean="0">
                        <a:latin typeface="Cambria Math"/>
                      </a:rPr>
                      <m:t>m</m:t>
                    </m:r>
                  </m:oMath>
                </a14:m>
                <a:r>
                  <a:rPr lang="en-US" dirty="0"/>
                  <a:t>. The gauge pressure in a vein is 1900 Pa (14 mmHg). What force must be applied to the plunger, so that </a:t>
                </a:r>
                <a14:m>
                  <m:oMath xmlns:m="http://schemas.openxmlformats.org/officeDocument/2006/math">
                    <m:r>
                      <a:rPr lang="en-US" b="0" i="1" smtClean="0">
                        <a:latin typeface="Cambria Math"/>
                      </a:rPr>
                      <m:t>1.0×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−6</m:t>
                        </m:r>
                      </m:sup>
                    </m:sSup>
                    <m:r>
                      <a:rPr lang="en-US" b="0" i="1" smtClean="0">
                        <a:latin typeface="Cambria Math"/>
                      </a:rPr>
                      <m:t> </m:t>
                    </m:r>
                    <m:sSup>
                      <m:sSupPr>
                        <m:ctrlPr>
                          <a:rPr lang="en-US" b="0" i="1" smtClean="0">
                            <a:latin typeface="Cambria Math" panose="02040503050406030204" pitchFamily="18" charset="0"/>
                          </a:rPr>
                        </m:ctrlPr>
                      </m:sSupPr>
                      <m:e>
                        <m:r>
                          <m:rPr>
                            <m:sty m:val="p"/>
                          </m:rPr>
                          <a:rPr lang="en-US" b="0" i="0" smtClean="0">
                            <a:latin typeface="Cambria Math"/>
                          </a:rPr>
                          <m:t>m</m:t>
                        </m:r>
                      </m:e>
                      <m:sup>
                        <m:r>
                          <a:rPr lang="en-US" b="0" i="0" smtClean="0">
                            <a:latin typeface="Cambria Math"/>
                          </a:rPr>
                          <m:t>3</m:t>
                        </m:r>
                      </m:sup>
                    </m:sSup>
                  </m:oMath>
                </a14:m>
                <a:r>
                  <a:rPr lang="en-US" dirty="0"/>
                  <a:t> of solution can be injected in 3.0 s?</a:t>
                </a:r>
              </a:p>
              <a:p>
                <a14:m>
                  <m:oMath xmlns:m="http://schemas.openxmlformats.org/officeDocument/2006/math">
                    <m:r>
                      <a:rPr lang="en-US" i="1" dirty="0" smtClean="0">
                        <a:latin typeface="Cambria Math"/>
                      </a:rPr>
                      <m:t>𝐹</m:t>
                    </m:r>
                    <m:r>
                      <a:rPr lang="en-US" i="1" dirty="0" smtClean="0">
                        <a:latin typeface="Cambria Math"/>
                      </a:rPr>
                      <m:t>=0.25</m:t>
                    </m:r>
                  </m:oMath>
                </a14:m>
                <a:r>
                  <a:rPr lang="en-US" dirty="0"/>
                  <a:t> N</a:t>
                </a:r>
              </a:p>
            </p:txBody>
          </p:sp>
        </mc:Choice>
        <mc:Fallback xmlns="">
          <p:sp>
            <p:nvSpPr>
              <p:cNvPr id="8" name="Content Placeholder 2"/>
              <p:cNvSpPr>
                <a:spLocks noGrp="1" noRot="1" noChangeAspect="1" noMove="1" noResize="1" noEditPoints="1" noAdjustHandles="1" noChangeArrowheads="1" noChangeShapeType="1" noTextEdit="1"/>
              </p:cNvSpPr>
              <p:nvPr>
                <p:ph sz="quarter" idx="13"/>
              </p:nvPr>
            </p:nvSpPr>
            <p:spPr>
              <a:xfrm>
                <a:off x="-2" y="1217303"/>
                <a:ext cx="4514852" cy="3926197"/>
              </a:xfrm>
              <a:blipFill>
                <a:blip r:embed="rId4"/>
                <a:stretch>
                  <a:fillRect l="-1619" t="-1242" r="-2429" b="-1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p:cNvSpPr txBox="1">
                <a:spLocks noGrp="1"/>
              </p:cNvSpPr>
              <p:nvPr>
                <p:ph sz="quarter" idx="14"/>
              </p:nvPr>
            </p:nvSpPr>
            <p:spPr>
              <a:xfrm>
                <a:off x="4629150" y="3687763"/>
                <a:ext cx="4514848" cy="114155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Wingdings" pitchFamily="2" charset="2"/>
                  <a:buChar char=""/>
                  <a:defRPr sz="28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Webdings" pitchFamily="18" charset="2"/>
                  <a:buChar char=""/>
                  <a:defRPr sz="28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Wingdings" pitchFamily="2" charset="2"/>
                  <a:buChar char=""/>
                  <a:defRPr sz="28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Webdings" pitchFamily="18" charset="2"/>
                  <a:buChar char=""/>
                  <a:defRPr sz="28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t>Is the flow laminar if the density is 1000 kg/m</a:t>
                </a:r>
                <a:r>
                  <a:rPr lang="en-US" baseline="30000" dirty="0"/>
                  <a:t>3</a:t>
                </a:r>
                <a:r>
                  <a:rPr lang="en-US" dirty="0"/>
                  <a:t>?</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𝑅</m:t>
                        </m:r>
                      </m:sub>
                    </m:sSub>
                    <m:r>
                      <a:rPr lang="en-US" b="0" i="1" smtClean="0">
                        <a:latin typeface="Cambria Math"/>
                      </a:rPr>
                      <m:t>=</m:t>
                    </m:r>
                    <m:r>
                      <a:rPr lang="en-US" b="0" i="1" smtClean="0">
                        <a:latin typeface="Cambria Math" panose="02040503050406030204" pitchFamily="18" charset="0"/>
                      </a:rPr>
                      <m:t>353</m:t>
                    </m:r>
                  </m:oMath>
                </a14:m>
                <a:r>
                  <a:rPr lang="en-US" dirty="0"/>
                  <a:t>; Yes</a:t>
                </a:r>
              </a:p>
            </p:txBody>
          </p:sp>
        </mc:Choice>
        <mc:Fallback xmlns="">
          <p:sp>
            <p:nvSpPr>
              <p:cNvPr id="9" name="Content Placeholder 2"/>
              <p:cNvSpPr txBox="1">
                <a:spLocks noGrp="1" noRot="1" noChangeAspect="1" noMove="1" noResize="1" noEditPoints="1" noAdjustHandles="1" noChangeArrowheads="1" noChangeShapeType="1" noTextEdit="1"/>
              </p:cNvSpPr>
              <p:nvPr>
                <p:ph sz="quarter" idx="14"/>
              </p:nvPr>
            </p:nvSpPr>
            <p:spPr>
              <a:xfrm>
                <a:off x="4629150" y="3687763"/>
                <a:ext cx="4514848" cy="1141553"/>
              </a:xfrm>
              <a:prstGeom prst="rect">
                <a:avLst/>
              </a:prstGeom>
              <a:blipFill>
                <a:blip r:embed="rId5"/>
                <a:stretch>
                  <a:fillRect l="-1484" t="-4278" b="-5348"/>
                </a:stretch>
              </a:blipFill>
            </p:spPr>
            <p:txBody>
              <a:bodyPr/>
              <a:lstStyle/>
              <a:p>
                <a:r>
                  <a:rPr lang="en-US">
                    <a:noFill/>
                  </a:rPr>
                  <a:t> </a:t>
                </a:r>
              </a:p>
            </p:txBody>
          </p:sp>
        </mc:Fallback>
      </mc:AlternateContent>
    </p:spTree>
    <p:extLst>
      <p:ext uri="{BB962C8B-B14F-4D97-AF65-F5344CB8AC3E}">
        <p14:creationId xmlns:p14="http://schemas.microsoft.com/office/powerpoint/2010/main" val="383773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05-07 Homework</a:t>
            </a:r>
          </a:p>
        </p:txBody>
      </p:sp>
      <p:sp>
        <p:nvSpPr>
          <p:cNvPr id="6" name="Content Placeholder 5"/>
          <p:cNvSpPr>
            <a:spLocks noGrp="1"/>
          </p:cNvSpPr>
          <p:nvPr>
            <p:ph sz="quarter" idx="14"/>
          </p:nvPr>
        </p:nvSpPr>
        <p:spPr/>
        <p:txBody>
          <a:bodyPr/>
          <a:lstStyle/>
          <a:p>
            <a:endParaRPr lang="en-US"/>
          </a:p>
        </p:txBody>
      </p:sp>
      <p:sp>
        <p:nvSpPr>
          <p:cNvPr id="7" name="Content Placeholder 2"/>
          <p:cNvSpPr>
            <a:spLocks noGrp="1"/>
          </p:cNvSpPr>
          <p:nvPr>
            <p:ph sz="quarter" idx="13"/>
          </p:nvPr>
        </p:nvSpPr>
        <p:spPr/>
        <p:txBody>
          <a:bodyPr>
            <a:normAutofit/>
          </a:bodyPr>
          <a:lstStyle/>
          <a:p>
            <a:r>
              <a:rPr lang="en-US" dirty="0"/>
              <a:t>Let the answers flow</a:t>
            </a:r>
          </a:p>
          <a:p>
            <a:endParaRPr lang="en-US" dirty="0"/>
          </a:p>
          <a:p>
            <a:endParaRPr lang="en-US" dirty="0"/>
          </a:p>
          <a:p>
            <a:endParaRPr lang="en-US" dirty="0"/>
          </a:p>
        </p:txBody>
      </p:sp>
    </p:spTree>
    <p:extLst>
      <p:ext uri="{BB962C8B-B14F-4D97-AF65-F5344CB8AC3E}">
        <p14:creationId xmlns:p14="http://schemas.microsoft.com/office/powerpoint/2010/main" val="173424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05-01 Fluids and Density</a:t>
            </a:r>
          </a:p>
        </p:txBody>
      </p:sp>
      <p:sp>
        <p:nvSpPr>
          <p:cNvPr id="3" name="Content Placeholder 2"/>
          <p:cNvSpPr>
            <a:spLocks noGrp="1"/>
          </p:cNvSpPr>
          <p:nvPr>
            <p:ph sz="quarter" idx="13"/>
          </p:nvPr>
        </p:nvSpPr>
        <p:spPr/>
        <p:txBody>
          <a:bodyPr>
            <a:normAutofit fontScale="62500" lnSpcReduction="20000"/>
          </a:bodyPr>
          <a:lstStyle/>
          <a:p>
            <a:r>
              <a:rPr lang="en-US" dirty="0"/>
              <a:t>Do the Density Lab</a:t>
            </a:r>
          </a:p>
          <a:p>
            <a:endParaRPr lang="en-US" dirty="0"/>
          </a:p>
          <a:p>
            <a:r>
              <a:rPr lang="en-US" b="1" dirty="0">
                <a:effectLst/>
              </a:rPr>
              <a:t>Objective</a:t>
            </a:r>
            <a:endParaRPr lang="en-US" dirty="0">
              <a:effectLst/>
            </a:endParaRPr>
          </a:p>
          <a:p>
            <a:pPr lvl="1"/>
            <a:r>
              <a:rPr lang="en-US" dirty="0">
                <a:effectLst/>
              </a:rPr>
              <a:t>Find the density in a coin and use it to help identify the metal.</a:t>
            </a:r>
          </a:p>
          <a:p>
            <a:pPr lvl="1"/>
            <a:r>
              <a:rPr lang="en-US" dirty="0">
                <a:effectLst/>
              </a:rPr>
              <a:t>Use a Vernier caliper.</a:t>
            </a:r>
          </a:p>
          <a:p>
            <a:r>
              <a:rPr lang="en-US" b="1" dirty="0">
                <a:effectLst/>
              </a:rPr>
              <a:t>Materials</a:t>
            </a:r>
            <a:endParaRPr lang="en-US" dirty="0">
              <a:effectLst/>
            </a:endParaRPr>
          </a:p>
          <a:p>
            <a:pPr lvl="1"/>
            <a:r>
              <a:rPr lang="en-US" dirty="0">
                <a:effectLst/>
              </a:rPr>
              <a:t>Coins of standard metals</a:t>
            </a:r>
          </a:p>
          <a:p>
            <a:pPr lvl="2"/>
            <a:r>
              <a:rPr lang="en-US" dirty="0">
                <a:effectLst/>
              </a:rPr>
              <a:t>Japan 1 Yen (1955-1989)</a:t>
            </a:r>
          </a:p>
          <a:p>
            <a:pPr lvl="2"/>
            <a:r>
              <a:rPr lang="en-US" dirty="0">
                <a:effectLst/>
              </a:rPr>
              <a:t>Denmark 2 </a:t>
            </a:r>
            <a:r>
              <a:rPr lang="en-US" dirty="0" err="1">
                <a:effectLst/>
              </a:rPr>
              <a:t>øre</a:t>
            </a:r>
            <a:r>
              <a:rPr lang="en-US" dirty="0">
                <a:effectLst/>
              </a:rPr>
              <a:t> (1948-1972)</a:t>
            </a:r>
          </a:p>
          <a:p>
            <a:pPr lvl="2"/>
            <a:r>
              <a:rPr lang="en-US" dirty="0">
                <a:effectLst/>
              </a:rPr>
              <a:t>Italy 50 Lire (1955-1989)</a:t>
            </a:r>
          </a:p>
          <a:p>
            <a:pPr lvl="2"/>
            <a:r>
              <a:rPr lang="en-US" dirty="0">
                <a:effectLst/>
              </a:rPr>
              <a:t>France 1 Franc (1959-2001)</a:t>
            </a:r>
          </a:p>
          <a:p>
            <a:pPr lvl="1"/>
            <a:r>
              <a:rPr lang="en-US" dirty="0">
                <a:effectLst/>
              </a:rPr>
              <a:t>Vernier caliper</a:t>
            </a:r>
          </a:p>
          <a:p>
            <a:endParaRPr lang="en-US" dirty="0"/>
          </a:p>
        </p:txBody>
      </p:sp>
    </p:spTree>
    <p:extLst>
      <p:ext uri="{BB962C8B-B14F-4D97-AF65-F5344CB8AC3E}">
        <p14:creationId xmlns:p14="http://schemas.microsoft.com/office/powerpoint/2010/main" val="100567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05-01 Homework</a:t>
            </a:r>
          </a:p>
        </p:txBody>
      </p:sp>
      <p:sp>
        <p:nvSpPr>
          <p:cNvPr id="6" name="Content Placeholder 5"/>
          <p:cNvSpPr>
            <a:spLocks noGrp="1"/>
          </p:cNvSpPr>
          <p:nvPr>
            <p:ph sz="quarter" idx="14"/>
          </p:nvPr>
        </p:nvSpPr>
        <p:spPr/>
        <p:txBody>
          <a:bodyPr/>
          <a:lstStyle/>
          <a:p>
            <a:endParaRPr lang="en-US" dirty="0"/>
          </a:p>
        </p:txBody>
      </p:sp>
      <p:sp>
        <p:nvSpPr>
          <p:cNvPr id="7" name="Content Placeholder 2"/>
          <p:cNvSpPr>
            <a:spLocks noGrp="1"/>
          </p:cNvSpPr>
          <p:nvPr>
            <p:ph sz="quarter" idx="13"/>
          </p:nvPr>
        </p:nvSpPr>
        <p:spPr/>
        <p:txBody>
          <a:bodyPr>
            <a:normAutofit/>
          </a:bodyPr>
          <a:lstStyle/>
          <a:p>
            <a:r>
              <a:rPr lang="en-US" dirty="0"/>
              <a:t>Don’t be dense, you can solve these problems</a:t>
            </a:r>
          </a:p>
          <a:p>
            <a:endParaRPr lang="en-US" dirty="0"/>
          </a:p>
          <a:p>
            <a:r>
              <a:rPr lang="en-US" dirty="0"/>
              <a:t>Read 11.3, 11.4</a:t>
            </a:r>
          </a:p>
        </p:txBody>
      </p:sp>
    </p:spTree>
    <p:extLst>
      <p:ext uri="{BB962C8B-B14F-4D97-AF65-F5344CB8AC3E}">
        <p14:creationId xmlns:p14="http://schemas.microsoft.com/office/powerpoint/2010/main" val="102014020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34964</TotalTime>
  <Words>4402</Words>
  <Application>Microsoft Office PowerPoint</Application>
  <PresentationFormat>On-screen Show (16:9)</PresentationFormat>
  <Paragraphs>615</Paragraphs>
  <Slides>73</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Calibri</vt:lpstr>
      <vt:lpstr>Cambria</vt:lpstr>
      <vt:lpstr>Cambria Math</vt:lpstr>
      <vt:lpstr>Comic Sans MS</vt:lpstr>
      <vt:lpstr>Webdings</vt:lpstr>
      <vt:lpstr>Wingdings</vt:lpstr>
      <vt:lpstr>Droplet</vt:lpstr>
      <vt:lpstr>Fluids</vt:lpstr>
      <vt:lpstr>PowerPoint Presentation</vt:lpstr>
      <vt:lpstr>05-01 Fluids and Density</vt:lpstr>
      <vt:lpstr>05-01 Fluids and Density</vt:lpstr>
      <vt:lpstr>05-01 Fluids and Density</vt:lpstr>
      <vt:lpstr>05-01 Fluids and Density</vt:lpstr>
      <vt:lpstr>05-01 Fluids and Density</vt:lpstr>
      <vt:lpstr>05-01 Fluids and Density</vt:lpstr>
      <vt:lpstr>05-01 Homework</vt:lpstr>
      <vt:lpstr>05-02 Pressure and Depth</vt:lpstr>
      <vt:lpstr>05-02 Pressure and Depth</vt:lpstr>
      <vt:lpstr>05-02 Pressure and Depth</vt:lpstr>
      <vt:lpstr>05-02 Pressure and Depth</vt:lpstr>
      <vt:lpstr>05-02 Pressure and Depth</vt:lpstr>
      <vt:lpstr>05-02 Pressure and Depth</vt:lpstr>
      <vt:lpstr>05-02 Pressure and Depth</vt:lpstr>
      <vt:lpstr>05-02 Pressure and Depth</vt:lpstr>
      <vt:lpstr>05-02 Pressure and Depth</vt:lpstr>
      <vt:lpstr>05-02 Pressure and Depth</vt:lpstr>
      <vt:lpstr>05-02 Pressure and Depth</vt:lpstr>
      <vt:lpstr>05-02 Pressure and Depth</vt:lpstr>
      <vt:lpstr>05-02 Pressure and Depth</vt:lpstr>
      <vt:lpstr>05-02 Homework </vt:lpstr>
      <vt:lpstr>05-03 Pascal’s Principle and Measuring Pressure</vt:lpstr>
      <vt:lpstr>05-03 Pascal’s Principle and Measuring Pressure</vt:lpstr>
      <vt:lpstr>05-03 Pascal’s Principle and Measuring Pressure</vt:lpstr>
      <vt:lpstr>05-03 Pascal’s Principle and Measuring Pressure</vt:lpstr>
      <vt:lpstr>05-03 Pascal’s Principle and Measuring Pressure</vt:lpstr>
      <vt:lpstr>05-03 Pascal’s Principle and Measuring Pressure</vt:lpstr>
      <vt:lpstr>05-03 Pascal’s Principle and Measuring Pressure</vt:lpstr>
      <vt:lpstr>05-03 Homework</vt:lpstr>
      <vt:lpstr>05-04 Archimedes’ Principle</vt:lpstr>
      <vt:lpstr>05-04 Archimedes’ Principle</vt:lpstr>
      <vt:lpstr>05-04 Archimedes’ Principle</vt:lpstr>
      <vt:lpstr>05-04 Archimedes’ Principle</vt:lpstr>
      <vt:lpstr>05-04 Archimedes’ Principle</vt:lpstr>
      <vt:lpstr>05-04 Archimedes’ Principle</vt:lpstr>
      <vt:lpstr>05-04 Archimedes’ Principle</vt:lpstr>
      <vt:lpstr>05-04 Archimedes’ Principle</vt:lpstr>
      <vt:lpstr>05-04 Archimedes’ Principle</vt:lpstr>
      <vt:lpstr>05-04 Homework</vt:lpstr>
      <vt:lpstr>05-05 Flow Rate and Bernoulli’s Equation</vt:lpstr>
      <vt:lpstr>05-05 Flow Rate and Bernoulli’s Equation</vt:lpstr>
      <vt:lpstr>05-05 Flow Rate and Bernoulli’s Equation</vt:lpstr>
      <vt:lpstr>05-05 Flow Rate and Bernoulli’s Equation</vt:lpstr>
      <vt:lpstr>05-05 Flow Rate and Bernoulli’s Equation</vt:lpstr>
      <vt:lpstr>05-05 Flow Rate and Bernoulli’s Equation</vt:lpstr>
      <vt:lpstr>05-05 Flow Rate and Bernoulli’s Equation</vt:lpstr>
      <vt:lpstr>05-05 Flow Rate and Bernoulli’s Equation</vt:lpstr>
      <vt:lpstr>05-05 Flow Rate and Bernoulli’s Equation</vt:lpstr>
      <vt:lpstr>05-05 Flow Rate and Bernoulli’s Equation</vt:lpstr>
      <vt:lpstr>05-05 Flow Rate and Bernoulli’s Equation</vt:lpstr>
      <vt:lpstr>05-05 Flow Rate and Bernoulli’s Equation</vt:lpstr>
      <vt:lpstr>05-05 Flow Rate and Bernoulli’s Equation</vt:lpstr>
      <vt:lpstr>05-05 Flow Rate and Bernoulli’s Equation</vt:lpstr>
      <vt:lpstr>05-05 Flow Rate and Bernoulli’s Equation</vt:lpstr>
      <vt:lpstr>05-05 Homework</vt:lpstr>
      <vt:lpstr>05-06 The Most General Applications of Bernoulli’s Equation</vt:lpstr>
      <vt:lpstr>05-06 The Most General Applications of Bernoulli’s Equation</vt:lpstr>
      <vt:lpstr>05-06 The Most General Applications of Bernoulli’s Equation</vt:lpstr>
      <vt:lpstr>05-06 The Most General Applications of Bernoulli’s Equation</vt:lpstr>
      <vt:lpstr>05-06 The Most General Applications of Bernoulli’s Equation</vt:lpstr>
      <vt:lpstr>05-06 The Most General Applications of Bernoulli’s Equation</vt:lpstr>
      <vt:lpstr>05-06 The Most General Applications of Bernoulli’s Equation</vt:lpstr>
      <vt:lpstr>05-06 Homework</vt:lpstr>
      <vt:lpstr>05-07 Viscosity, Poiseuille’s Law, and Turbulence</vt:lpstr>
      <vt:lpstr>05-07 Viscosity, Poiseuille’s Law, and Turbulence</vt:lpstr>
      <vt:lpstr>05-07 Viscosity, Poiseuille’s Law, and Turbulence</vt:lpstr>
      <vt:lpstr>05-07 Viscosity, Poiseuille’s Law, and Turbulence</vt:lpstr>
      <vt:lpstr>05-07 Viscosity, Poiseuille’s Law, and Turbulence</vt:lpstr>
      <vt:lpstr>05-07 Viscosity, Poiseuille’s Law, and Turbulence</vt:lpstr>
      <vt:lpstr>05-07 Viscosity, Poiseuille’s Law, and Turbulence</vt:lpstr>
      <vt:lpstr>05-07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Wright</dc:creator>
  <cp:lastModifiedBy>Richard Wright</cp:lastModifiedBy>
  <cp:revision>132</cp:revision>
  <dcterms:created xsi:type="dcterms:W3CDTF">2013-06-26T13:36:23Z</dcterms:created>
  <dcterms:modified xsi:type="dcterms:W3CDTF">2022-11-28T13:45:38Z</dcterms:modified>
</cp:coreProperties>
</file>